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24"/>
  </p:notesMasterIdLst>
  <p:sldIdLst>
    <p:sldId id="256" r:id="rId2"/>
    <p:sldId id="257" r:id="rId3"/>
    <p:sldId id="266" r:id="rId4"/>
    <p:sldId id="296" r:id="rId5"/>
    <p:sldId id="297" r:id="rId6"/>
    <p:sldId id="383" r:id="rId7"/>
    <p:sldId id="394" r:id="rId8"/>
    <p:sldId id="260" r:id="rId9"/>
    <p:sldId id="384" r:id="rId10"/>
    <p:sldId id="267" r:id="rId11"/>
    <p:sldId id="269" r:id="rId12"/>
    <p:sldId id="268" r:id="rId13"/>
    <p:sldId id="300" r:id="rId14"/>
    <p:sldId id="295" r:id="rId15"/>
    <p:sldId id="293" r:id="rId16"/>
    <p:sldId id="281" r:id="rId17"/>
    <p:sldId id="264" r:id="rId18"/>
    <p:sldId id="385" r:id="rId19"/>
    <p:sldId id="393" r:id="rId20"/>
    <p:sldId id="395" r:id="rId21"/>
    <p:sldId id="396" r:id="rId22"/>
    <p:sldId id="2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33" autoAdjust="0"/>
    <p:restoredTop sz="94660"/>
  </p:normalViewPr>
  <p:slideViewPr>
    <p:cSldViewPr snapToGrid="0">
      <p:cViewPr varScale="1">
        <p:scale>
          <a:sx n="108" d="100"/>
          <a:sy n="108" d="100"/>
        </p:scale>
        <p:origin x="4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355971128608919E-2"/>
          <c:y val="0.16047662401574803"/>
          <c:w val="0.800964041343461"/>
          <c:h val="0.71483070866141729"/>
        </c:manualLayout>
      </c:layout>
      <c:barChart>
        <c:barDir val="col"/>
        <c:grouping val="clustered"/>
        <c:varyColors val="0"/>
        <c:ser>
          <c:idx val="0"/>
          <c:order val="0"/>
          <c:tx>
            <c:strRef>
              <c:f>Sheet1!$B$1</c:f>
              <c:strCache>
                <c:ptCount val="1"/>
                <c:pt idx="0">
                  <c:v>Counties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Sheet1!$A$2:$A$17</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Sheet1!$B$2:$B$17</c:f>
              <c:numCache>
                <c:formatCode>General</c:formatCode>
                <c:ptCount val="16"/>
                <c:pt idx="0">
                  <c:v>21</c:v>
                </c:pt>
                <c:pt idx="1">
                  <c:v>7</c:v>
                </c:pt>
                <c:pt idx="2">
                  <c:v>8</c:v>
                </c:pt>
                <c:pt idx="3">
                  <c:v>9</c:v>
                </c:pt>
                <c:pt idx="4">
                  <c:v>11</c:v>
                </c:pt>
                <c:pt idx="5">
                  <c:v>9</c:v>
                </c:pt>
                <c:pt idx="6">
                  <c:v>5</c:v>
                </c:pt>
                <c:pt idx="7">
                  <c:v>9</c:v>
                </c:pt>
                <c:pt idx="8">
                  <c:v>5</c:v>
                </c:pt>
                <c:pt idx="9">
                  <c:v>1</c:v>
                </c:pt>
                <c:pt idx="10">
                  <c:v>3</c:v>
                </c:pt>
                <c:pt idx="11">
                  <c:v>0</c:v>
                </c:pt>
                <c:pt idx="12">
                  <c:v>1</c:v>
                </c:pt>
                <c:pt idx="13">
                  <c:v>1</c:v>
                </c:pt>
                <c:pt idx="14">
                  <c:v>6</c:v>
                </c:pt>
                <c:pt idx="15">
                  <c:v>1</c:v>
                </c:pt>
              </c:numCache>
            </c:numRef>
          </c:val>
          <c:extLst>
            <c:ext xmlns:c16="http://schemas.microsoft.com/office/drawing/2014/chart" uri="{C3380CC4-5D6E-409C-BE32-E72D297353CC}">
              <c16:uniqueId val="{00000000-4C47-48E3-B234-C843E10BAA45}"/>
            </c:ext>
          </c:extLst>
        </c:ser>
        <c:dLbls>
          <c:showLegendKey val="0"/>
          <c:showVal val="0"/>
          <c:showCatName val="0"/>
          <c:showSerName val="0"/>
          <c:showPercent val="0"/>
          <c:showBubbleSize val="0"/>
        </c:dLbls>
        <c:gapWidth val="10"/>
        <c:axId val="186240000"/>
        <c:axId val="186241792"/>
      </c:barChart>
      <c:catAx>
        <c:axId val="186240000"/>
        <c:scaling>
          <c:orientation val="minMax"/>
        </c:scaling>
        <c:delete val="0"/>
        <c:axPos val="b"/>
        <c:numFmt formatCode="General" sourceLinked="1"/>
        <c:majorTickMark val="out"/>
        <c:minorTickMark val="none"/>
        <c:tickLblPos val="nextTo"/>
        <c:txPr>
          <a:bodyPr/>
          <a:lstStyle/>
          <a:p>
            <a:pPr>
              <a:defRPr sz="1600"/>
            </a:pPr>
            <a:endParaRPr lang="en-US"/>
          </a:p>
        </c:txPr>
        <c:crossAx val="186241792"/>
        <c:crosses val="autoZero"/>
        <c:auto val="1"/>
        <c:lblAlgn val="ctr"/>
        <c:lblOffset val="100"/>
        <c:noMultiLvlLbl val="0"/>
      </c:catAx>
      <c:valAx>
        <c:axId val="186241792"/>
        <c:scaling>
          <c:orientation val="minMax"/>
        </c:scaling>
        <c:delete val="0"/>
        <c:axPos val="l"/>
        <c:majorGridlines/>
        <c:numFmt formatCode="General" sourceLinked="1"/>
        <c:majorTickMark val="out"/>
        <c:minorTickMark val="none"/>
        <c:tickLblPos val="nextTo"/>
        <c:crossAx val="1862400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F59C95-4CFC-445B-90A2-E963D845F4E8}"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A32D5-63B2-4C00-BB7C-6E618E0CF8A4}" type="slidenum">
              <a:rPr lang="en-US" smtClean="0"/>
              <a:t>‹#›</a:t>
            </a:fld>
            <a:endParaRPr lang="en-US"/>
          </a:p>
        </p:txBody>
      </p:sp>
    </p:spTree>
    <p:extLst>
      <p:ext uri="{BB962C8B-B14F-4D97-AF65-F5344CB8AC3E}">
        <p14:creationId xmlns:p14="http://schemas.microsoft.com/office/powerpoint/2010/main" val="3458306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7153">
              <a:defRPr/>
            </a:pPr>
            <a:r>
              <a:rPr lang="en-US" dirty="0"/>
              <a:t>Highly contagious - </a:t>
            </a:r>
            <a:r>
              <a:rPr lang="en-US" baseline="0" dirty="0"/>
              <a:t>80-90% of females infected from breeding to infected bull (95% for virgin heifers)</a:t>
            </a:r>
            <a:endParaRPr lang="en-US" dirty="0"/>
          </a:p>
        </p:txBody>
      </p:sp>
      <p:sp>
        <p:nvSpPr>
          <p:cNvPr id="4" name="Slide Number Placeholder 3"/>
          <p:cNvSpPr>
            <a:spLocks noGrp="1"/>
          </p:cNvSpPr>
          <p:nvPr>
            <p:ph type="sldNum" sz="quarter" idx="10"/>
          </p:nvPr>
        </p:nvSpPr>
        <p:spPr/>
        <p:txBody>
          <a:bodyPr/>
          <a:lstStyle/>
          <a:p>
            <a:fld id="{180C295E-00CB-4DE9-B8A1-CAED8990ABDA}"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trich located now?</a:t>
            </a:r>
          </a:p>
        </p:txBody>
      </p:sp>
      <p:sp>
        <p:nvSpPr>
          <p:cNvPr id="4" name="Slide Number Placeholder 3"/>
          <p:cNvSpPr>
            <a:spLocks noGrp="1"/>
          </p:cNvSpPr>
          <p:nvPr>
            <p:ph type="sldNum" sz="quarter" idx="10"/>
          </p:nvPr>
        </p:nvSpPr>
        <p:spPr/>
        <p:txBody>
          <a:bodyPr/>
          <a:lstStyle/>
          <a:p>
            <a:fld id="{20D69113-A883-44EC-B121-681C4CEC2E6A}" type="slidenum">
              <a:rPr lang="en-US" smtClean="0"/>
              <a:t>5</a:t>
            </a:fld>
            <a:endParaRPr lang="en-US"/>
          </a:p>
        </p:txBody>
      </p:sp>
    </p:spTree>
    <p:extLst>
      <p:ext uri="{BB962C8B-B14F-4D97-AF65-F5344CB8AC3E}">
        <p14:creationId xmlns:p14="http://schemas.microsoft.com/office/powerpoint/2010/main" val="1279496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 herd: 68/150 head open (45%)</a:t>
            </a:r>
          </a:p>
        </p:txBody>
      </p:sp>
      <p:sp>
        <p:nvSpPr>
          <p:cNvPr id="4" name="Slide Number Placeholder 3"/>
          <p:cNvSpPr>
            <a:spLocks noGrp="1"/>
          </p:cNvSpPr>
          <p:nvPr>
            <p:ph type="sldNum" sz="quarter" idx="10"/>
          </p:nvPr>
        </p:nvSpPr>
        <p:spPr/>
        <p:txBody>
          <a:bodyPr/>
          <a:lstStyle/>
          <a:p>
            <a:fld id="{AFA2AEB8-8ADE-4FAE-9927-C9557137B3F9}" type="slidenum">
              <a:rPr lang="en-US" smtClean="0"/>
              <a:t>10</a:t>
            </a:fld>
            <a:endParaRPr lang="en-US"/>
          </a:p>
        </p:txBody>
      </p:sp>
    </p:spTree>
    <p:extLst>
      <p:ext uri="{BB962C8B-B14F-4D97-AF65-F5344CB8AC3E}">
        <p14:creationId xmlns:p14="http://schemas.microsoft.com/office/powerpoint/2010/main" val="1591893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Prolonged infection = longer than expected infections without pregnancy</a:t>
            </a:r>
          </a:p>
          <a:p>
            <a:r>
              <a:rPr lang="en-US" dirty="0"/>
              <a:t>Carrier cows = cows that maintain infections through pregnancy, deliver a normal calf and then clear the infection at some point following parturition.</a:t>
            </a:r>
          </a:p>
        </p:txBody>
      </p:sp>
      <p:sp>
        <p:nvSpPr>
          <p:cNvPr id="4" name="Slide Number Placeholder 3"/>
          <p:cNvSpPr>
            <a:spLocks noGrp="1"/>
          </p:cNvSpPr>
          <p:nvPr>
            <p:ph type="sldNum" sz="quarter" idx="5"/>
          </p:nvPr>
        </p:nvSpPr>
        <p:spPr/>
        <p:txBody>
          <a:bodyPr/>
          <a:lstStyle/>
          <a:p>
            <a:fld id="{3B3A32D5-63B2-4C00-BB7C-6E618E0CF8A4}" type="slidenum">
              <a:rPr lang="en-US" smtClean="0"/>
              <a:t>11</a:t>
            </a:fld>
            <a:endParaRPr lang="en-US"/>
          </a:p>
        </p:txBody>
      </p:sp>
    </p:spTree>
    <p:extLst>
      <p:ext uri="{BB962C8B-B14F-4D97-AF65-F5344CB8AC3E}">
        <p14:creationId xmlns:p14="http://schemas.microsoft.com/office/powerpoint/2010/main" val="2690231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preputial crypts is questionable so more work needs to be done in this area to understand why older bulls are more likely to be infected.</a:t>
            </a:r>
          </a:p>
        </p:txBody>
      </p:sp>
      <p:sp>
        <p:nvSpPr>
          <p:cNvPr id="4" name="Slide Number Placeholder 3"/>
          <p:cNvSpPr>
            <a:spLocks noGrp="1"/>
          </p:cNvSpPr>
          <p:nvPr>
            <p:ph type="sldNum" sz="quarter" idx="5"/>
          </p:nvPr>
        </p:nvSpPr>
        <p:spPr/>
        <p:txBody>
          <a:bodyPr/>
          <a:lstStyle/>
          <a:p>
            <a:fld id="{3B3A32D5-63B2-4C00-BB7C-6E618E0CF8A4}" type="slidenum">
              <a:rPr lang="en-US" smtClean="0"/>
              <a:t>12</a:t>
            </a:fld>
            <a:endParaRPr lang="en-US"/>
          </a:p>
        </p:txBody>
      </p:sp>
    </p:spTree>
    <p:extLst>
      <p:ext uri="{BB962C8B-B14F-4D97-AF65-F5344CB8AC3E}">
        <p14:creationId xmlns:p14="http://schemas.microsoft.com/office/powerpoint/2010/main" val="148676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F40303-7182-48CA-8101-47BC87C842A2}"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0C295E-00CB-4DE9-B8A1-CAED8990ABDA}"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online tool to help producers and veterinarians learn about trich and develop a plan specific to their operation to prevent trich</a:t>
            </a:r>
          </a:p>
        </p:txBody>
      </p:sp>
      <p:sp>
        <p:nvSpPr>
          <p:cNvPr id="4" name="Slide Number Placeholder 3"/>
          <p:cNvSpPr>
            <a:spLocks noGrp="1"/>
          </p:cNvSpPr>
          <p:nvPr>
            <p:ph type="sldNum" sz="quarter" idx="5"/>
          </p:nvPr>
        </p:nvSpPr>
        <p:spPr/>
        <p:txBody>
          <a:bodyPr/>
          <a:lstStyle/>
          <a:p>
            <a:fld id="{3B3A32D5-63B2-4C00-BB7C-6E618E0CF8A4}" type="slidenum">
              <a:rPr lang="en-US" smtClean="0"/>
              <a:t>19</a:t>
            </a:fld>
            <a:endParaRPr lang="en-US"/>
          </a:p>
        </p:txBody>
      </p:sp>
    </p:spTree>
    <p:extLst>
      <p:ext uri="{BB962C8B-B14F-4D97-AF65-F5344CB8AC3E}">
        <p14:creationId xmlns:p14="http://schemas.microsoft.com/office/powerpoint/2010/main" val="1487733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9FCF-B8F6-4614-B0F8-1AB0ED9CCF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095922-3502-4570-A549-87ADAAF04F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2BAE5C-A56A-4B7D-ADDE-C83062E4C591}"/>
              </a:ext>
            </a:extLst>
          </p:cNvPr>
          <p:cNvSpPr>
            <a:spLocks noGrp="1"/>
          </p:cNvSpPr>
          <p:nvPr>
            <p:ph type="dt" sz="half" idx="10"/>
          </p:nvPr>
        </p:nvSpPr>
        <p:spPr/>
        <p:txBody>
          <a:bodyPr/>
          <a:lstStyle/>
          <a:p>
            <a:fld id="{4045DB84-CBD3-4A33-A253-197DB7A60E0E}" type="datetimeFigureOut">
              <a:rPr lang="en-US" smtClean="0"/>
              <a:t>4/21/2023</a:t>
            </a:fld>
            <a:endParaRPr lang="en-US"/>
          </a:p>
        </p:txBody>
      </p:sp>
      <p:sp>
        <p:nvSpPr>
          <p:cNvPr id="5" name="Footer Placeholder 4">
            <a:extLst>
              <a:ext uri="{FF2B5EF4-FFF2-40B4-BE49-F238E27FC236}">
                <a16:creationId xmlns:a16="http://schemas.microsoft.com/office/drawing/2014/main" id="{91320178-2DB9-4CC8-962A-124AC89C8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AC496-F3A5-4D32-A58D-7D08DBF40C45}"/>
              </a:ext>
            </a:extLst>
          </p:cNvPr>
          <p:cNvSpPr>
            <a:spLocks noGrp="1"/>
          </p:cNvSpPr>
          <p:nvPr>
            <p:ph type="sldNum" sz="quarter" idx="12"/>
          </p:nvPr>
        </p:nvSpPr>
        <p:spPr/>
        <p:txBody>
          <a:bodyPr/>
          <a:lstStyle/>
          <a:p>
            <a:fld id="{5F8010E7-FD54-4722-A32E-87C6E8046AF9}" type="slidenum">
              <a:rPr lang="en-US" smtClean="0"/>
              <a:t>‹#›</a:t>
            </a:fld>
            <a:endParaRPr lang="en-US"/>
          </a:p>
        </p:txBody>
      </p:sp>
    </p:spTree>
    <p:extLst>
      <p:ext uri="{BB962C8B-B14F-4D97-AF65-F5344CB8AC3E}">
        <p14:creationId xmlns:p14="http://schemas.microsoft.com/office/powerpoint/2010/main" val="3629218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54F3-C9C1-4E3F-9965-5CA90DB35E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B12E4-FD58-4B74-B9F1-2780B8250F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C6E9F-8988-4159-A94A-A0DE13EEC40B}"/>
              </a:ext>
            </a:extLst>
          </p:cNvPr>
          <p:cNvSpPr>
            <a:spLocks noGrp="1"/>
          </p:cNvSpPr>
          <p:nvPr>
            <p:ph type="dt" sz="half" idx="10"/>
          </p:nvPr>
        </p:nvSpPr>
        <p:spPr/>
        <p:txBody>
          <a:bodyPr/>
          <a:lstStyle/>
          <a:p>
            <a:fld id="{4045DB84-CBD3-4A33-A253-197DB7A60E0E}" type="datetimeFigureOut">
              <a:rPr lang="en-US" smtClean="0"/>
              <a:t>4/21/2023</a:t>
            </a:fld>
            <a:endParaRPr lang="en-US"/>
          </a:p>
        </p:txBody>
      </p:sp>
      <p:sp>
        <p:nvSpPr>
          <p:cNvPr id="5" name="Footer Placeholder 4">
            <a:extLst>
              <a:ext uri="{FF2B5EF4-FFF2-40B4-BE49-F238E27FC236}">
                <a16:creationId xmlns:a16="http://schemas.microsoft.com/office/drawing/2014/main" id="{BFE6C9E9-3C76-4706-954D-CB02FD7BF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8EDA6-FD48-486D-9251-DA54ECFC346D}"/>
              </a:ext>
            </a:extLst>
          </p:cNvPr>
          <p:cNvSpPr>
            <a:spLocks noGrp="1"/>
          </p:cNvSpPr>
          <p:nvPr>
            <p:ph type="sldNum" sz="quarter" idx="12"/>
          </p:nvPr>
        </p:nvSpPr>
        <p:spPr/>
        <p:txBody>
          <a:bodyPr/>
          <a:lstStyle/>
          <a:p>
            <a:fld id="{5F8010E7-FD54-4722-A32E-87C6E8046AF9}" type="slidenum">
              <a:rPr lang="en-US" smtClean="0"/>
              <a:t>‹#›</a:t>
            </a:fld>
            <a:endParaRPr lang="en-US"/>
          </a:p>
        </p:txBody>
      </p:sp>
    </p:spTree>
    <p:extLst>
      <p:ext uri="{BB962C8B-B14F-4D97-AF65-F5344CB8AC3E}">
        <p14:creationId xmlns:p14="http://schemas.microsoft.com/office/powerpoint/2010/main" val="2566077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92DF9C-B995-4A40-8447-23387E47FB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5136E0-D1CD-4508-B3F7-1D912A6E43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81AAE7-03CB-4E60-8BC9-DF5B9149A42E}"/>
              </a:ext>
            </a:extLst>
          </p:cNvPr>
          <p:cNvSpPr>
            <a:spLocks noGrp="1"/>
          </p:cNvSpPr>
          <p:nvPr>
            <p:ph type="dt" sz="half" idx="10"/>
          </p:nvPr>
        </p:nvSpPr>
        <p:spPr/>
        <p:txBody>
          <a:bodyPr/>
          <a:lstStyle/>
          <a:p>
            <a:fld id="{4045DB84-CBD3-4A33-A253-197DB7A60E0E}" type="datetimeFigureOut">
              <a:rPr lang="en-US" smtClean="0"/>
              <a:t>4/21/2023</a:t>
            </a:fld>
            <a:endParaRPr lang="en-US"/>
          </a:p>
        </p:txBody>
      </p:sp>
      <p:sp>
        <p:nvSpPr>
          <p:cNvPr id="5" name="Footer Placeholder 4">
            <a:extLst>
              <a:ext uri="{FF2B5EF4-FFF2-40B4-BE49-F238E27FC236}">
                <a16:creationId xmlns:a16="http://schemas.microsoft.com/office/drawing/2014/main" id="{C440285B-1A76-4E53-8AC5-0CBAA1413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93775-4509-495F-8475-4417C3BE3DF6}"/>
              </a:ext>
            </a:extLst>
          </p:cNvPr>
          <p:cNvSpPr>
            <a:spLocks noGrp="1"/>
          </p:cNvSpPr>
          <p:nvPr>
            <p:ph type="sldNum" sz="quarter" idx="12"/>
          </p:nvPr>
        </p:nvSpPr>
        <p:spPr/>
        <p:txBody>
          <a:bodyPr/>
          <a:lstStyle/>
          <a:p>
            <a:fld id="{5F8010E7-FD54-4722-A32E-87C6E8046AF9}" type="slidenum">
              <a:rPr lang="en-US" smtClean="0"/>
              <a:t>‹#›</a:t>
            </a:fld>
            <a:endParaRPr lang="en-US"/>
          </a:p>
        </p:txBody>
      </p:sp>
    </p:spTree>
    <p:extLst>
      <p:ext uri="{BB962C8B-B14F-4D97-AF65-F5344CB8AC3E}">
        <p14:creationId xmlns:p14="http://schemas.microsoft.com/office/powerpoint/2010/main" val="225068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99564-18E5-4AC2-9F6D-A4E6B6A2D0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0BD320-9E5A-4344-A2B1-06903B353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5FD83C-D06C-4148-96BA-464C5C9CC607}"/>
              </a:ext>
            </a:extLst>
          </p:cNvPr>
          <p:cNvSpPr>
            <a:spLocks noGrp="1"/>
          </p:cNvSpPr>
          <p:nvPr>
            <p:ph type="dt" sz="half" idx="10"/>
          </p:nvPr>
        </p:nvSpPr>
        <p:spPr/>
        <p:txBody>
          <a:bodyPr/>
          <a:lstStyle/>
          <a:p>
            <a:fld id="{4045DB84-CBD3-4A33-A253-197DB7A60E0E}" type="datetimeFigureOut">
              <a:rPr lang="en-US" smtClean="0"/>
              <a:t>4/21/2023</a:t>
            </a:fld>
            <a:endParaRPr lang="en-US"/>
          </a:p>
        </p:txBody>
      </p:sp>
      <p:sp>
        <p:nvSpPr>
          <p:cNvPr id="5" name="Footer Placeholder 4">
            <a:extLst>
              <a:ext uri="{FF2B5EF4-FFF2-40B4-BE49-F238E27FC236}">
                <a16:creationId xmlns:a16="http://schemas.microsoft.com/office/drawing/2014/main" id="{65A7508D-73A9-47D2-AF3D-81F0BA84F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0AB9F-655D-414B-992A-FCFABECA76F1}"/>
              </a:ext>
            </a:extLst>
          </p:cNvPr>
          <p:cNvSpPr>
            <a:spLocks noGrp="1"/>
          </p:cNvSpPr>
          <p:nvPr>
            <p:ph type="sldNum" sz="quarter" idx="12"/>
          </p:nvPr>
        </p:nvSpPr>
        <p:spPr/>
        <p:txBody>
          <a:bodyPr/>
          <a:lstStyle/>
          <a:p>
            <a:fld id="{5F8010E7-FD54-4722-A32E-87C6E8046AF9}" type="slidenum">
              <a:rPr lang="en-US" smtClean="0"/>
              <a:t>‹#›</a:t>
            </a:fld>
            <a:endParaRPr lang="en-US"/>
          </a:p>
        </p:txBody>
      </p:sp>
    </p:spTree>
    <p:extLst>
      <p:ext uri="{BB962C8B-B14F-4D97-AF65-F5344CB8AC3E}">
        <p14:creationId xmlns:p14="http://schemas.microsoft.com/office/powerpoint/2010/main" val="199281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43AB-486A-4A63-B8E0-ED025B163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6F087E-8FB2-4464-859A-66472FB73B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B461E4-230E-48FB-97C6-F96CB6CB72A2}"/>
              </a:ext>
            </a:extLst>
          </p:cNvPr>
          <p:cNvSpPr>
            <a:spLocks noGrp="1"/>
          </p:cNvSpPr>
          <p:nvPr>
            <p:ph type="dt" sz="half" idx="10"/>
          </p:nvPr>
        </p:nvSpPr>
        <p:spPr/>
        <p:txBody>
          <a:bodyPr/>
          <a:lstStyle/>
          <a:p>
            <a:fld id="{4045DB84-CBD3-4A33-A253-197DB7A60E0E}" type="datetimeFigureOut">
              <a:rPr lang="en-US" smtClean="0"/>
              <a:t>4/21/2023</a:t>
            </a:fld>
            <a:endParaRPr lang="en-US"/>
          </a:p>
        </p:txBody>
      </p:sp>
      <p:sp>
        <p:nvSpPr>
          <p:cNvPr id="5" name="Footer Placeholder 4">
            <a:extLst>
              <a:ext uri="{FF2B5EF4-FFF2-40B4-BE49-F238E27FC236}">
                <a16:creationId xmlns:a16="http://schemas.microsoft.com/office/drawing/2014/main" id="{E3FE85F4-C2D7-4333-A12D-0873CF561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6FDAB-7453-4966-B019-4B43E62A6D0D}"/>
              </a:ext>
            </a:extLst>
          </p:cNvPr>
          <p:cNvSpPr>
            <a:spLocks noGrp="1"/>
          </p:cNvSpPr>
          <p:nvPr>
            <p:ph type="sldNum" sz="quarter" idx="12"/>
          </p:nvPr>
        </p:nvSpPr>
        <p:spPr/>
        <p:txBody>
          <a:bodyPr/>
          <a:lstStyle/>
          <a:p>
            <a:fld id="{5F8010E7-FD54-4722-A32E-87C6E8046AF9}" type="slidenum">
              <a:rPr lang="en-US" smtClean="0"/>
              <a:t>‹#›</a:t>
            </a:fld>
            <a:endParaRPr lang="en-US"/>
          </a:p>
        </p:txBody>
      </p:sp>
    </p:spTree>
    <p:extLst>
      <p:ext uri="{BB962C8B-B14F-4D97-AF65-F5344CB8AC3E}">
        <p14:creationId xmlns:p14="http://schemas.microsoft.com/office/powerpoint/2010/main" val="1971617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C09C-C1DB-4A89-9638-EB34980A2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ED59C8-B0DF-4B22-81E9-9A13D030B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4E8ED8-A4EB-48D2-9B99-B9F4540BA1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20A674-B084-4EFC-B2CF-F56513D4EC0E}"/>
              </a:ext>
            </a:extLst>
          </p:cNvPr>
          <p:cNvSpPr>
            <a:spLocks noGrp="1"/>
          </p:cNvSpPr>
          <p:nvPr>
            <p:ph type="dt" sz="half" idx="10"/>
          </p:nvPr>
        </p:nvSpPr>
        <p:spPr/>
        <p:txBody>
          <a:bodyPr/>
          <a:lstStyle/>
          <a:p>
            <a:fld id="{4045DB84-CBD3-4A33-A253-197DB7A60E0E}" type="datetimeFigureOut">
              <a:rPr lang="en-US" smtClean="0"/>
              <a:t>4/21/2023</a:t>
            </a:fld>
            <a:endParaRPr lang="en-US"/>
          </a:p>
        </p:txBody>
      </p:sp>
      <p:sp>
        <p:nvSpPr>
          <p:cNvPr id="6" name="Footer Placeholder 5">
            <a:extLst>
              <a:ext uri="{FF2B5EF4-FFF2-40B4-BE49-F238E27FC236}">
                <a16:creationId xmlns:a16="http://schemas.microsoft.com/office/drawing/2014/main" id="{395DF2AC-E20F-495E-A629-440A93C31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3353FE-30E9-438E-AB1A-3364A27B3EE9}"/>
              </a:ext>
            </a:extLst>
          </p:cNvPr>
          <p:cNvSpPr>
            <a:spLocks noGrp="1"/>
          </p:cNvSpPr>
          <p:nvPr>
            <p:ph type="sldNum" sz="quarter" idx="12"/>
          </p:nvPr>
        </p:nvSpPr>
        <p:spPr/>
        <p:txBody>
          <a:bodyPr/>
          <a:lstStyle/>
          <a:p>
            <a:fld id="{5F8010E7-FD54-4722-A32E-87C6E8046AF9}" type="slidenum">
              <a:rPr lang="en-US" smtClean="0"/>
              <a:t>‹#›</a:t>
            </a:fld>
            <a:endParaRPr lang="en-US"/>
          </a:p>
        </p:txBody>
      </p:sp>
    </p:spTree>
    <p:extLst>
      <p:ext uri="{BB962C8B-B14F-4D97-AF65-F5344CB8AC3E}">
        <p14:creationId xmlns:p14="http://schemas.microsoft.com/office/powerpoint/2010/main" val="39842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958DB-EACD-4711-9152-4488CF2EAE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703748-E342-45AB-AB02-DB1F43DCE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1E708F-49F4-4677-9F68-205DD2CA90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B2E804-7F6D-4418-8A05-4CE8F992EE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5A515C-39E9-4768-8AB8-C11C2C2D48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08148-D9A0-4736-8B10-D36A92F0CC7A}"/>
              </a:ext>
            </a:extLst>
          </p:cNvPr>
          <p:cNvSpPr>
            <a:spLocks noGrp="1"/>
          </p:cNvSpPr>
          <p:nvPr>
            <p:ph type="dt" sz="half" idx="10"/>
          </p:nvPr>
        </p:nvSpPr>
        <p:spPr/>
        <p:txBody>
          <a:bodyPr/>
          <a:lstStyle/>
          <a:p>
            <a:fld id="{4045DB84-CBD3-4A33-A253-197DB7A60E0E}" type="datetimeFigureOut">
              <a:rPr lang="en-US" smtClean="0"/>
              <a:t>4/21/2023</a:t>
            </a:fld>
            <a:endParaRPr lang="en-US"/>
          </a:p>
        </p:txBody>
      </p:sp>
      <p:sp>
        <p:nvSpPr>
          <p:cNvPr id="8" name="Footer Placeholder 7">
            <a:extLst>
              <a:ext uri="{FF2B5EF4-FFF2-40B4-BE49-F238E27FC236}">
                <a16:creationId xmlns:a16="http://schemas.microsoft.com/office/drawing/2014/main" id="{0F374A7D-45F7-4D22-A716-160469BA6B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F3FC9F-F063-40F2-9592-F7AF529DB7EA}"/>
              </a:ext>
            </a:extLst>
          </p:cNvPr>
          <p:cNvSpPr>
            <a:spLocks noGrp="1"/>
          </p:cNvSpPr>
          <p:nvPr>
            <p:ph type="sldNum" sz="quarter" idx="12"/>
          </p:nvPr>
        </p:nvSpPr>
        <p:spPr/>
        <p:txBody>
          <a:bodyPr/>
          <a:lstStyle/>
          <a:p>
            <a:fld id="{5F8010E7-FD54-4722-A32E-87C6E8046AF9}" type="slidenum">
              <a:rPr lang="en-US" smtClean="0"/>
              <a:t>‹#›</a:t>
            </a:fld>
            <a:endParaRPr lang="en-US"/>
          </a:p>
        </p:txBody>
      </p:sp>
    </p:spTree>
    <p:extLst>
      <p:ext uri="{BB962C8B-B14F-4D97-AF65-F5344CB8AC3E}">
        <p14:creationId xmlns:p14="http://schemas.microsoft.com/office/powerpoint/2010/main" val="248909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670B-CDAA-4580-9495-4930ABDA50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708DE9-7805-4F87-8052-B8535661FB44}"/>
              </a:ext>
            </a:extLst>
          </p:cNvPr>
          <p:cNvSpPr>
            <a:spLocks noGrp="1"/>
          </p:cNvSpPr>
          <p:nvPr>
            <p:ph type="dt" sz="half" idx="10"/>
          </p:nvPr>
        </p:nvSpPr>
        <p:spPr/>
        <p:txBody>
          <a:bodyPr/>
          <a:lstStyle/>
          <a:p>
            <a:fld id="{4045DB84-CBD3-4A33-A253-197DB7A60E0E}" type="datetimeFigureOut">
              <a:rPr lang="en-US" smtClean="0"/>
              <a:t>4/21/2023</a:t>
            </a:fld>
            <a:endParaRPr lang="en-US"/>
          </a:p>
        </p:txBody>
      </p:sp>
      <p:sp>
        <p:nvSpPr>
          <p:cNvPr id="4" name="Footer Placeholder 3">
            <a:extLst>
              <a:ext uri="{FF2B5EF4-FFF2-40B4-BE49-F238E27FC236}">
                <a16:creationId xmlns:a16="http://schemas.microsoft.com/office/drawing/2014/main" id="{B831FA92-3E6E-4CBE-8C54-BBF97A1B3B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034C6A-C920-4446-8678-C54A9852853C}"/>
              </a:ext>
            </a:extLst>
          </p:cNvPr>
          <p:cNvSpPr>
            <a:spLocks noGrp="1"/>
          </p:cNvSpPr>
          <p:nvPr>
            <p:ph type="sldNum" sz="quarter" idx="12"/>
          </p:nvPr>
        </p:nvSpPr>
        <p:spPr/>
        <p:txBody>
          <a:bodyPr/>
          <a:lstStyle/>
          <a:p>
            <a:fld id="{5F8010E7-FD54-4722-A32E-87C6E8046AF9}" type="slidenum">
              <a:rPr lang="en-US" smtClean="0"/>
              <a:t>‹#›</a:t>
            </a:fld>
            <a:endParaRPr lang="en-US"/>
          </a:p>
        </p:txBody>
      </p:sp>
    </p:spTree>
    <p:extLst>
      <p:ext uri="{BB962C8B-B14F-4D97-AF65-F5344CB8AC3E}">
        <p14:creationId xmlns:p14="http://schemas.microsoft.com/office/powerpoint/2010/main" val="2631465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D88B6F-3C09-4CCA-B5F9-000E8717F455}"/>
              </a:ext>
            </a:extLst>
          </p:cNvPr>
          <p:cNvSpPr>
            <a:spLocks noGrp="1"/>
          </p:cNvSpPr>
          <p:nvPr>
            <p:ph type="dt" sz="half" idx="10"/>
          </p:nvPr>
        </p:nvSpPr>
        <p:spPr/>
        <p:txBody>
          <a:bodyPr/>
          <a:lstStyle/>
          <a:p>
            <a:fld id="{4045DB84-CBD3-4A33-A253-197DB7A60E0E}" type="datetimeFigureOut">
              <a:rPr lang="en-US" smtClean="0"/>
              <a:t>4/21/2023</a:t>
            </a:fld>
            <a:endParaRPr lang="en-US"/>
          </a:p>
        </p:txBody>
      </p:sp>
      <p:sp>
        <p:nvSpPr>
          <p:cNvPr id="3" name="Footer Placeholder 2">
            <a:extLst>
              <a:ext uri="{FF2B5EF4-FFF2-40B4-BE49-F238E27FC236}">
                <a16:creationId xmlns:a16="http://schemas.microsoft.com/office/drawing/2014/main" id="{D4C3682C-D836-41F5-9B4C-E3421F819D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3B47E3-B039-4976-85E7-AC27E7E86F99}"/>
              </a:ext>
            </a:extLst>
          </p:cNvPr>
          <p:cNvSpPr>
            <a:spLocks noGrp="1"/>
          </p:cNvSpPr>
          <p:nvPr>
            <p:ph type="sldNum" sz="quarter" idx="12"/>
          </p:nvPr>
        </p:nvSpPr>
        <p:spPr/>
        <p:txBody>
          <a:bodyPr/>
          <a:lstStyle/>
          <a:p>
            <a:fld id="{5F8010E7-FD54-4722-A32E-87C6E8046AF9}" type="slidenum">
              <a:rPr lang="en-US" smtClean="0"/>
              <a:t>‹#›</a:t>
            </a:fld>
            <a:endParaRPr lang="en-US"/>
          </a:p>
        </p:txBody>
      </p:sp>
    </p:spTree>
    <p:extLst>
      <p:ext uri="{BB962C8B-B14F-4D97-AF65-F5344CB8AC3E}">
        <p14:creationId xmlns:p14="http://schemas.microsoft.com/office/powerpoint/2010/main" val="53735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BC67-0396-4FD0-B970-7424F73AC2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F5BC57-3BE3-4D2B-A707-E005A3CD3F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4F7F03-45CD-4769-8003-13DB29CF94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CEE475-87C4-494A-91F6-B2A61759FA3A}"/>
              </a:ext>
            </a:extLst>
          </p:cNvPr>
          <p:cNvSpPr>
            <a:spLocks noGrp="1"/>
          </p:cNvSpPr>
          <p:nvPr>
            <p:ph type="dt" sz="half" idx="10"/>
          </p:nvPr>
        </p:nvSpPr>
        <p:spPr/>
        <p:txBody>
          <a:bodyPr/>
          <a:lstStyle/>
          <a:p>
            <a:fld id="{4045DB84-CBD3-4A33-A253-197DB7A60E0E}" type="datetimeFigureOut">
              <a:rPr lang="en-US" smtClean="0"/>
              <a:t>4/21/2023</a:t>
            </a:fld>
            <a:endParaRPr lang="en-US"/>
          </a:p>
        </p:txBody>
      </p:sp>
      <p:sp>
        <p:nvSpPr>
          <p:cNvPr id="6" name="Footer Placeholder 5">
            <a:extLst>
              <a:ext uri="{FF2B5EF4-FFF2-40B4-BE49-F238E27FC236}">
                <a16:creationId xmlns:a16="http://schemas.microsoft.com/office/drawing/2014/main" id="{865A13DD-2C24-4A38-83FA-F6CD4702AE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6154C-4A41-442E-90D9-2ED7F275CBAC}"/>
              </a:ext>
            </a:extLst>
          </p:cNvPr>
          <p:cNvSpPr>
            <a:spLocks noGrp="1"/>
          </p:cNvSpPr>
          <p:nvPr>
            <p:ph type="sldNum" sz="quarter" idx="12"/>
          </p:nvPr>
        </p:nvSpPr>
        <p:spPr/>
        <p:txBody>
          <a:bodyPr/>
          <a:lstStyle/>
          <a:p>
            <a:fld id="{5F8010E7-FD54-4722-A32E-87C6E8046AF9}" type="slidenum">
              <a:rPr lang="en-US" smtClean="0"/>
              <a:t>‹#›</a:t>
            </a:fld>
            <a:endParaRPr lang="en-US"/>
          </a:p>
        </p:txBody>
      </p:sp>
    </p:spTree>
    <p:extLst>
      <p:ext uri="{BB962C8B-B14F-4D97-AF65-F5344CB8AC3E}">
        <p14:creationId xmlns:p14="http://schemas.microsoft.com/office/powerpoint/2010/main" val="4908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6891-AF2D-4D73-B8C4-F75585F51F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2ECDBB-92D6-47E3-962A-769A63A51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827522-2B37-4F74-8274-BE79DE718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89702-8536-4274-82EC-463176E0CF06}"/>
              </a:ext>
            </a:extLst>
          </p:cNvPr>
          <p:cNvSpPr>
            <a:spLocks noGrp="1"/>
          </p:cNvSpPr>
          <p:nvPr>
            <p:ph type="dt" sz="half" idx="10"/>
          </p:nvPr>
        </p:nvSpPr>
        <p:spPr/>
        <p:txBody>
          <a:bodyPr/>
          <a:lstStyle/>
          <a:p>
            <a:fld id="{4045DB84-CBD3-4A33-A253-197DB7A60E0E}" type="datetimeFigureOut">
              <a:rPr lang="en-US" smtClean="0"/>
              <a:t>4/21/2023</a:t>
            </a:fld>
            <a:endParaRPr lang="en-US"/>
          </a:p>
        </p:txBody>
      </p:sp>
      <p:sp>
        <p:nvSpPr>
          <p:cNvPr id="6" name="Footer Placeholder 5">
            <a:extLst>
              <a:ext uri="{FF2B5EF4-FFF2-40B4-BE49-F238E27FC236}">
                <a16:creationId xmlns:a16="http://schemas.microsoft.com/office/drawing/2014/main" id="{8FDDCBD5-B8F3-495C-B433-5419C64EF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CE0B6-D34F-4C93-B6C2-0AA02494A3DE}"/>
              </a:ext>
            </a:extLst>
          </p:cNvPr>
          <p:cNvSpPr>
            <a:spLocks noGrp="1"/>
          </p:cNvSpPr>
          <p:nvPr>
            <p:ph type="sldNum" sz="quarter" idx="12"/>
          </p:nvPr>
        </p:nvSpPr>
        <p:spPr/>
        <p:txBody>
          <a:bodyPr/>
          <a:lstStyle/>
          <a:p>
            <a:fld id="{5F8010E7-FD54-4722-A32E-87C6E8046AF9}" type="slidenum">
              <a:rPr lang="en-US" smtClean="0"/>
              <a:t>‹#›</a:t>
            </a:fld>
            <a:endParaRPr lang="en-US"/>
          </a:p>
        </p:txBody>
      </p:sp>
    </p:spTree>
    <p:extLst>
      <p:ext uri="{BB962C8B-B14F-4D97-AF65-F5344CB8AC3E}">
        <p14:creationId xmlns:p14="http://schemas.microsoft.com/office/powerpoint/2010/main" val="4232111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294B7-EE03-46BC-B62E-C484C6CB11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D2A561-A851-4AC7-BF4F-71B528D57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94FF8-FF24-4E17-86B9-BEA37C554D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5DB84-CBD3-4A33-A253-197DB7A60E0E}" type="datetimeFigureOut">
              <a:rPr lang="en-US" smtClean="0"/>
              <a:t>4/21/2023</a:t>
            </a:fld>
            <a:endParaRPr lang="en-US"/>
          </a:p>
        </p:txBody>
      </p:sp>
      <p:sp>
        <p:nvSpPr>
          <p:cNvPr id="5" name="Footer Placeholder 4">
            <a:extLst>
              <a:ext uri="{FF2B5EF4-FFF2-40B4-BE49-F238E27FC236}">
                <a16:creationId xmlns:a16="http://schemas.microsoft.com/office/drawing/2014/main" id="{A51D3A34-3050-432F-A215-BF779A4DF5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29E8EE-3A20-4CA9-B328-45DEA1CE4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010E7-FD54-4722-A32E-87C6E8046AF9}" type="slidenum">
              <a:rPr lang="en-US" smtClean="0"/>
              <a:t>‹#›</a:t>
            </a:fld>
            <a:endParaRPr lang="en-US"/>
          </a:p>
        </p:txBody>
      </p:sp>
    </p:spTree>
    <p:extLst>
      <p:ext uri="{BB962C8B-B14F-4D97-AF65-F5344CB8AC3E}">
        <p14:creationId xmlns:p14="http://schemas.microsoft.com/office/powerpoint/2010/main" val="135063889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ger.Dudley@nebraska.gov"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roger.dudley@nebraska.gov"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erd of cattle in a field&#10;&#10;Description automatically generated with low confidence">
            <a:extLst>
              <a:ext uri="{FF2B5EF4-FFF2-40B4-BE49-F238E27FC236}">
                <a16:creationId xmlns:a16="http://schemas.microsoft.com/office/drawing/2014/main" id="{BFE20DE3-E545-49B6-B56C-A8F296319FCB}"/>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3818"/>
          <a:stretch/>
        </p:blipFill>
        <p:spPr>
          <a:xfrm>
            <a:off x="3474974" y="-106994"/>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59A19C-D0A1-4D5D-A73C-D3A0E945F1A1}"/>
              </a:ext>
            </a:extLst>
          </p:cNvPr>
          <p:cNvSpPr>
            <a:spLocks noGrp="1"/>
          </p:cNvSpPr>
          <p:nvPr>
            <p:ph type="ctrTitle"/>
          </p:nvPr>
        </p:nvSpPr>
        <p:spPr>
          <a:xfrm>
            <a:off x="477981" y="1122363"/>
            <a:ext cx="4023360" cy="2498661"/>
          </a:xfrm>
        </p:spPr>
        <p:txBody>
          <a:bodyPr anchor="b">
            <a:normAutofit fontScale="90000"/>
          </a:bodyPr>
          <a:lstStyle/>
          <a:p>
            <a:pPr algn="l"/>
            <a:r>
              <a:rPr lang="en-US" sz="4800" b="1" dirty="0">
                <a:effectLst/>
                <a:latin typeface="Calibri" panose="020F0502020204030204" pitchFamily="34" charset="0"/>
                <a:ea typeface="Calibri" panose="020F0502020204030204" pitchFamily="34" charset="0"/>
                <a:cs typeface="Times New Roman" panose="02020603050405020304" pitchFamily="18" charset="0"/>
              </a:rPr>
              <a:t>Bovine Trichomoniasis</a:t>
            </a:r>
            <a:br>
              <a:rPr lang="en-US" sz="4800" b="1" dirty="0">
                <a:effectLst/>
                <a:latin typeface="Calibri" panose="020F0502020204030204" pitchFamily="34" charset="0"/>
                <a:ea typeface="Calibri" panose="020F0502020204030204" pitchFamily="34" charset="0"/>
                <a:cs typeface="Times New Roman" panose="02020603050405020304" pitchFamily="18" charset="0"/>
              </a:rPr>
            </a:br>
            <a:br>
              <a:rPr lang="en-US" sz="4800" b="1" dirty="0">
                <a:effectLst/>
                <a:latin typeface="Calibri" panose="020F0502020204030204" pitchFamily="34" charset="0"/>
                <a:ea typeface="Calibri" panose="020F0502020204030204" pitchFamily="34" charset="0"/>
                <a:cs typeface="Times New Roman" panose="02020603050405020304" pitchFamily="18" charset="0"/>
              </a:rPr>
            </a:br>
            <a:endParaRPr lang="en-US" sz="4800" b="1" dirty="0"/>
          </a:p>
        </p:txBody>
      </p:sp>
      <p:sp>
        <p:nvSpPr>
          <p:cNvPr id="3" name="Subtitle 2">
            <a:extLst>
              <a:ext uri="{FF2B5EF4-FFF2-40B4-BE49-F238E27FC236}">
                <a16:creationId xmlns:a16="http://schemas.microsoft.com/office/drawing/2014/main" id="{1793F1B3-4EBB-420E-A3D1-D6FE80BBFB7C}"/>
              </a:ext>
            </a:extLst>
          </p:cNvPr>
          <p:cNvSpPr>
            <a:spLocks noGrp="1"/>
          </p:cNvSpPr>
          <p:nvPr>
            <p:ph type="subTitle" idx="1"/>
          </p:nvPr>
        </p:nvSpPr>
        <p:spPr>
          <a:xfrm>
            <a:off x="318366" y="2955208"/>
            <a:ext cx="4023359" cy="1208141"/>
          </a:xfrm>
        </p:spPr>
        <p:txBody>
          <a:bodyPr>
            <a:normAutofit/>
          </a:bodyPr>
          <a:lstStyle/>
          <a:p>
            <a:pPr algn="l"/>
            <a:r>
              <a:rPr lang="en-US" sz="2000" dirty="0"/>
              <a:t>Roger Dudley DVM </a:t>
            </a:r>
          </a:p>
          <a:p>
            <a:pPr algn="l"/>
            <a:r>
              <a:rPr lang="en-US" sz="2000" dirty="0">
                <a:hlinkClick r:id="rId3"/>
              </a:rPr>
              <a:t>roger.Dudley@nebraska.gov</a:t>
            </a:r>
            <a:endParaRPr lang="en-US" sz="2000" dirty="0"/>
          </a:p>
          <a:p>
            <a:pPr algn="l"/>
            <a:r>
              <a:rPr lang="en-US" sz="2000" dirty="0"/>
              <a:t>(402) 471-2351</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67E04E6-3C31-4815-A834-E880DE9C50D9}"/>
              </a:ext>
            </a:extLst>
          </p:cNvPr>
          <p:cNvSpPr txBox="1"/>
          <p:nvPr/>
        </p:nvSpPr>
        <p:spPr>
          <a:xfrm>
            <a:off x="222431" y="5269203"/>
            <a:ext cx="3508093" cy="369332"/>
          </a:xfrm>
          <a:prstGeom prst="rect">
            <a:avLst/>
          </a:prstGeom>
          <a:noFill/>
        </p:spPr>
        <p:txBody>
          <a:bodyPr wrap="square" rtlCol="0">
            <a:spAutoFit/>
          </a:bodyPr>
          <a:lstStyle/>
          <a:p>
            <a:pPr algn="l"/>
            <a:r>
              <a:rPr lang="en-US" sz="1800" dirty="0"/>
              <a:t>Thanks to Dr Jeff Ondrak – USDA </a:t>
            </a:r>
          </a:p>
        </p:txBody>
      </p:sp>
    </p:spTree>
    <p:extLst>
      <p:ext uri="{BB962C8B-B14F-4D97-AF65-F5344CB8AC3E}">
        <p14:creationId xmlns:p14="http://schemas.microsoft.com/office/powerpoint/2010/main" val="4163587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1200" y="152400"/>
            <a:ext cx="8229600" cy="1295400"/>
          </a:xfrm>
        </p:spPr>
        <p:txBody>
          <a:bodyPr>
            <a:normAutofit/>
          </a:bodyPr>
          <a:lstStyle/>
          <a:p>
            <a:r>
              <a:rPr lang="en-US" i="1" dirty="0"/>
              <a:t>T. foetus </a:t>
            </a:r>
            <a:r>
              <a:rPr lang="en-US" dirty="0"/>
              <a:t>in Females</a:t>
            </a:r>
          </a:p>
        </p:txBody>
      </p:sp>
      <p:sp>
        <p:nvSpPr>
          <p:cNvPr id="8" name="Text Placeholder 7"/>
          <p:cNvSpPr>
            <a:spLocks noGrp="1"/>
          </p:cNvSpPr>
          <p:nvPr>
            <p:ph type="body" idx="1"/>
          </p:nvPr>
        </p:nvSpPr>
        <p:spPr>
          <a:xfrm>
            <a:off x="1981200" y="1524000"/>
            <a:ext cx="4040188" cy="639762"/>
          </a:xfrm>
        </p:spPr>
        <p:txBody>
          <a:bodyPr/>
          <a:lstStyle/>
          <a:p>
            <a:r>
              <a:rPr lang="en-US" dirty="0"/>
              <a:t>Disease Process</a:t>
            </a:r>
          </a:p>
        </p:txBody>
      </p:sp>
      <p:sp>
        <p:nvSpPr>
          <p:cNvPr id="9" name="Content Placeholder 8"/>
          <p:cNvSpPr>
            <a:spLocks noGrp="1"/>
          </p:cNvSpPr>
          <p:nvPr>
            <p:ph sz="half" idx="2"/>
          </p:nvPr>
        </p:nvSpPr>
        <p:spPr>
          <a:xfrm>
            <a:off x="1981200" y="2174876"/>
            <a:ext cx="4040188" cy="4225925"/>
          </a:xfrm>
        </p:spPr>
        <p:txBody>
          <a:bodyPr>
            <a:normAutofit fontScale="92500" lnSpcReduction="10000"/>
          </a:bodyPr>
          <a:lstStyle/>
          <a:p>
            <a:r>
              <a:rPr lang="en-US" dirty="0">
                <a:latin typeface="Calibri" pitchFamily="34" charset="0"/>
              </a:rPr>
              <a:t>Infection leads to inflammation, but does </a:t>
            </a:r>
            <a:r>
              <a:rPr lang="en-US" b="1" dirty="0">
                <a:latin typeface="Calibri" pitchFamily="34" charset="0"/>
              </a:rPr>
              <a:t>not</a:t>
            </a:r>
            <a:r>
              <a:rPr lang="en-US" dirty="0">
                <a:latin typeface="Calibri" pitchFamily="34" charset="0"/>
              </a:rPr>
              <a:t> interfere with conception</a:t>
            </a:r>
          </a:p>
          <a:p>
            <a:r>
              <a:rPr lang="en-US" dirty="0">
                <a:latin typeface="Calibri" pitchFamily="34" charset="0"/>
              </a:rPr>
              <a:t>Early embryonic death and abortion at 50 – 80 days</a:t>
            </a:r>
          </a:p>
          <a:p>
            <a:r>
              <a:rPr lang="en-US" dirty="0">
                <a:latin typeface="Calibri" pitchFamily="34" charset="0"/>
              </a:rPr>
              <a:t>Immune response clears infection</a:t>
            </a:r>
          </a:p>
          <a:p>
            <a:r>
              <a:rPr lang="en-US" dirty="0">
                <a:latin typeface="Calibri" pitchFamily="34" charset="0"/>
              </a:rPr>
              <a:t>Infertility for 2-5 months =&gt; </a:t>
            </a:r>
            <a:r>
              <a:rPr lang="en-US" sz="2600" i="1" dirty="0">
                <a:latin typeface="Calibri" pitchFamily="34" charset="0"/>
              </a:rPr>
              <a:t>normal fertility</a:t>
            </a:r>
          </a:p>
          <a:p>
            <a:r>
              <a:rPr lang="en-US" dirty="0">
                <a:latin typeface="Calibri" pitchFamily="34" charset="0"/>
              </a:rPr>
              <a:t>Unusual outcomes</a:t>
            </a:r>
          </a:p>
        </p:txBody>
      </p:sp>
      <p:sp>
        <p:nvSpPr>
          <p:cNvPr id="10" name="Text Placeholder 9"/>
          <p:cNvSpPr>
            <a:spLocks noGrp="1"/>
          </p:cNvSpPr>
          <p:nvPr>
            <p:ph type="body" sz="quarter" idx="3"/>
          </p:nvPr>
        </p:nvSpPr>
        <p:spPr>
          <a:xfrm>
            <a:off x="6172200" y="1326052"/>
            <a:ext cx="5183188" cy="823912"/>
          </a:xfrm>
        </p:spPr>
        <p:txBody>
          <a:bodyPr/>
          <a:lstStyle/>
          <a:p>
            <a:r>
              <a:rPr lang="en-US" dirty="0"/>
              <a:t>Clinical Signs</a:t>
            </a:r>
          </a:p>
        </p:txBody>
      </p:sp>
      <p:sp>
        <p:nvSpPr>
          <p:cNvPr id="11" name="Content Placeholder 10"/>
          <p:cNvSpPr>
            <a:spLocks noGrp="1"/>
          </p:cNvSpPr>
          <p:nvPr>
            <p:ph sz="quarter" idx="4"/>
          </p:nvPr>
        </p:nvSpPr>
        <p:spPr>
          <a:xfrm>
            <a:off x="6169026" y="2174876"/>
            <a:ext cx="4117975" cy="2168525"/>
          </a:xfrm>
        </p:spPr>
        <p:txBody>
          <a:bodyPr>
            <a:normAutofit fontScale="92500" lnSpcReduction="10000"/>
          </a:bodyPr>
          <a:lstStyle/>
          <a:p>
            <a:r>
              <a:rPr lang="en-US" dirty="0">
                <a:latin typeface="Calibri" pitchFamily="34" charset="0"/>
              </a:rPr>
              <a:t>Mild discharge</a:t>
            </a:r>
          </a:p>
          <a:p>
            <a:r>
              <a:rPr lang="en-US" dirty="0">
                <a:latin typeface="Calibri" pitchFamily="34" charset="0"/>
              </a:rPr>
              <a:t>Return to estrus</a:t>
            </a:r>
          </a:p>
          <a:p>
            <a:r>
              <a:rPr lang="en-US" dirty="0">
                <a:latin typeface="Calibri" pitchFamily="34" charset="0"/>
              </a:rPr>
              <a:t>Extended calving season</a:t>
            </a:r>
          </a:p>
          <a:p>
            <a:r>
              <a:rPr lang="en-US" b="1" dirty="0">
                <a:latin typeface="Calibri" pitchFamily="34" charset="0"/>
              </a:rPr>
              <a:t>≥ 40% reduction in % pregnant cows</a:t>
            </a:r>
            <a:endParaRPr lang="en-US" dirty="0"/>
          </a:p>
        </p:txBody>
      </p:sp>
      <p:pic>
        <p:nvPicPr>
          <p:cNvPr id="15" name="Picture 14" descr="034.JPG"/>
          <p:cNvPicPr>
            <a:picLocks noChangeAspect="1"/>
          </p:cNvPicPr>
          <p:nvPr/>
        </p:nvPicPr>
        <p:blipFill>
          <a:blip r:embed="rId4" cstate="print"/>
          <a:srcRect t="19497" b="5031"/>
          <a:stretch>
            <a:fillRect/>
          </a:stretch>
        </p:blipFill>
        <p:spPr>
          <a:xfrm>
            <a:off x="6324600" y="4343400"/>
            <a:ext cx="4173220" cy="2362200"/>
          </a:xfrm>
          <a:prstGeom prst="rect">
            <a:avLst/>
          </a:prstGeom>
          <a:ln>
            <a:solidFill>
              <a:schemeClr val="tx1"/>
            </a:solidFill>
          </a:ln>
        </p:spPr>
      </p:pic>
    </p:spTree>
    <p:custDataLst>
      <p:tags r:id="rId1"/>
    </p:custDataLst>
    <p:extLst>
      <p:ext uri="{BB962C8B-B14F-4D97-AF65-F5344CB8AC3E}">
        <p14:creationId xmlns:p14="http://schemas.microsoft.com/office/powerpoint/2010/main" val="112752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Unusual Outcomes</a:t>
            </a:r>
          </a:p>
        </p:txBody>
      </p:sp>
      <p:sp>
        <p:nvSpPr>
          <p:cNvPr id="9" name="Content Placeholder 8">
            <a:extLst>
              <a:ext uri="{FF2B5EF4-FFF2-40B4-BE49-F238E27FC236}">
                <a16:creationId xmlns:a16="http://schemas.microsoft.com/office/drawing/2014/main" id="{1FBAFDDA-D97F-496D-8DDC-0FC7FC8C8969}"/>
              </a:ext>
            </a:extLst>
          </p:cNvPr>
          <p:cNvSpPr>
            <a:spLocks noGrp="1"/>
          </p:cNvSpPr>
          <p:nvPr>
            <p:ph idx="1"/>
          </p:nvPr>
        </p:nvSpPr>
        <p:spPr/>
        <p:txBody>
          <a:bodyPr>
            <a:normAutofit/>
          </a:bodyPr>
          <a:lstStyle/>
          <a:p>
            <a:r>
              <a:rPr lang="en-US" sz="3200" dirty="0"/>
              <a:t>Pyometras</a:t>
            </a:r>
          </a:p>
          <a:p>
            <a:r>
              <a:rPr lang="en-US" sz="3200" dirty="0"/>
              <a:t>Abortions</a:t>
            </a:r>
          </a:p>
          <a:p>
            <a:r>
              <a:rPr lang="en-US" sz="3200" dirty="0"/>
              <a:t>Prolonged infections</a:t>
            </a:r>
          </a:p>
          <a:p>
            <a:pPr lvl="1"/>
            <a:r>
              <a:rPr lang="en-US" sz="2800" dirty="0"/>
              <a:t>22 months </a:t>
            </a:r>
            <a:r>
              <a:rPr lang="en-US" sz="2000" i="1" dirty="0"/>
              <a:t>Alexander Aust Vet J 1953</a:t>
            </a:r>
          </a:p>
          <a:p>
            <a:pPr lvl="1"/>
            <a:r>
              <a:rPr lang="en-US" sz="2800" dirty="0"/>
              <a:t>300 days </a:t>
            </a:r>
            <a:r>
              <a:rPr lang="en-US" sz="2000" i="1" dirty="0" err="1"/>
              <a:t>Mancebo</a:t>
            </a:r>
            <a:r>
              <a:rPr lang="en-US" sz="2000" i="1" dirty="0"/>
              <a:t> et. al. Vet </a:t>
            </a:r>
            <a:r>
              <a:rPr lang="en-US" sz="2000" i="1" dirty="0" err="1"/>
              <a:t>Parasitol</a:t>
            </a:r>
            <a:r>
              <a:rPr lang="en-US" sz="2000" i="1" dirty="0"/>
              <a:t> 1995</a:t>
            </a:r>
          </a:p>
          <a:p>
            <a:r>
              <a:rPr lang="en-US" sz="3200" dirty="0"/>
              <a:t>Carrier cows</a:t>
            </a:r>
          </a:p>
          <a:p>
            <a:pPr lvl="1"/>
            <a:r>
              <a:rPr lang="en-US" sz="2800" dirty="0"/>
              <a:t>63-97 days </a:t>
            </a:r>
            <a:r>
              <a:rPr lang="en-US" sz="2000" i="1" dirty="0" err="1"/>
              <a:t>Goodger</a:t>
            </a:r>
            <a:r>
              <a:rPr lang="en-US" sz="2000" i="1" dirty="0"/>
              <a:t> et. al. JAVMA 1986</a:t>
            </a:r>
          </a:p>
          <a:p>
            <a:pPr lvl="1"/>
            <a:r>
              <a:rPr lang="en-US" sz="2800" dirty="0"/>
              <a:t>9 weeks </a:t>
            </a:r>
            <a:r>
              <a:rPr lang="en-US" sz="2000" i="1" dirty="0"/>
              <a:t>Skirrow JAVMA 1987</a:t>
            </a:r>
          </a:p>
          <a:p>
            <a:pPr lvl="1"/>
            <a:endParaRPr lang="en-US" sz="2000" dirty="0"/>
          </a:p>
          <a:p>
            <a:endParaRPr lang="en-US" dirty="0"/>
          </a:p>
        </p:txBody>
      </p:sp>
      <p:pic>
        <p:nvPicPr>
          <p:cNvPr id="19" name="Picture 18">
            <a:extLst>
              <a:ext uri="{FF2B5EF4-FFF2-40B4-BE49-F238E27FC236}">
                <a16:creationId xmlns:a16="http://schemas.microsoft.com/office/drawing/2014/main" id="{C040BBD3-842E-4EFE-A564-773885938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040" y="1797368"/>
            <a:ext cx="5181599" cy="3886199"/>
          </a:xfrm>
          <a:prstGeom prst="rect">
            <a:avLst/>
          </a:prstGeom>
          <a:ln>
            <a:solidFill>
              <a:schemeClr val="tx1"/>
            </a:solidFill>
          </a:ln>
        </p:spPr>
      </p:pic>
    </p:spTree>
    <p:extLst>
      <p:ext uri="{BB962C8B-B14F-4D97-AF65-F5344CB8AC3E}">
        <p14:creationId xmlns:p14="http://schemas.microsoft.com/office/powerpoint/2010/main" val="104752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T. foetus </a:t>
            </a:r>
            <a:r>
              <a:rPr lang="en-US" dirty="0"/>
              <a:t>in Males</a:t>
            </a:r>
          </a:p>
        </p:txBody>
      </p:sp>
      <p:sp>
        <p:nvSpPr>
          <p:cNvPr id="3" name="Text Placeholder 2"/>
          <p:cNvSpPr>
            <a:spLocks noGrp="1"/>
          </p:cNvSpPr>
          <p:nvPr>
            <p:ph type="body" idx="1"/>
          </p:nvPr>
        </p:nvSpPr>
        <p:spPr>
          <a:xfrm>
            <a:off x="823913" y="1315542"/>
            <a:ext cx="5157787" cy="823912"/>
          </a:xfrm>
        </p:spPr>
        <p:txBody>
          <a:bodyPr>
            <a:normAutofit/>
          </a:bodyPr>
          <a:lstStyle/>
          <a:p>
            <a:r>
              <a:rPr lang="en-US" dirty="0"/>
              <a:t>Disease Process</a:t>
            </a:r>
          </a:p>
        </p:txBody>
      </p:sp>
      <p:sp>
        <p:nvSpPr>
          <p:cNvPr id="4" name="Content Placeholder 3"/>
          <p:cNvSpPr>
            <a:spLocks noGrp="1"/>
          </p:cNvSpPr>
          <p:nvPr>
            <p:ph sz="half" idx="2"/>
          </p:nvPr>
        </p:nvSpPr>
        <p:spPr>
          <a:xfrm>
            <a:off x="1981200" y="2174876"/>
            <a:ext cx="4040188" cy="3006725"/>
          </a:xfrm>
        </p:spPr>
        <p:txBody>
          <a:bodyPr>
            <a:normAutofit lnSpcReduction="10000"/>
          </a:bodyPr>
          <a:lstStyle/>
          <a:p>
            <a:r>
              <a:rPr lang="en-US" dirty="0"/>
              <a:t>No tissue invasion</a:t>
            </a:r>
          </a:p>
          <a:p>
            <a:r>
              <a:rPr lang="en-US" dirty="0"/>
              <a:t>No detectable immune response</a:t>
            </a:r>
          </a:p>
          <a:p>
            <a:r>
              <a:rPr lang="en-US" dirty="0"/>
              <a:t>Preputial crypts aid in parasite survival?</a:t>
            </a:r>
          </a:p>
          <a:p>
            <a:r>
              <a:rPr lang="en-US" dirty="0"/>
              <a:t>Chronic  carriers in bulls </a:t>
            </a:r>
          </a:p>
          <a:p>
            <a:pPr>
              <a:buNone/>
            </a:pPr>
            <a:r>
              <a:rPr lang="en-US" dirty="0"/>
              <a:t>	&gt; 3 years of age</a:t>
            </a:r>
          </a:p>
          <a:p>
            <a:endParaRPr lang="en-US" dirty="0"/>
          </a:p>
        </p:txBody>
      </p:sp>
      <p:sp>
        <p:nvSpPr>
          <p:cNvPr id="5" name="Text Placeholder 4"/>
          <p:cNvSpPr>
            <a:spLocks noGrp="1"/>
          </p:cNvSpPr>
          <p:nvPr>
            <p:ph type="body" sz="quarter" idx="3"/>
          </p:nvPr>
        </p:nvSpPr>
        <p:spPr>
          <a:xfrm>
            <a:off x="1981200" y="5029200"/>
            <a:ext cx="2057400" cy="639762"/>
          </a:xfrm>
        </p:spPr>
        <p:txBody>
          <a:bodyPr>
            <a:normAutofit/>
          </a:bodyPr>
          <a:lstStyle/>
          <a:p>
            <a:r>
              <a:rPr lang="en-US" dirty="0"/>
              <a:t>Clinical Signs</a:t>
            </a:r>
          </a:p>
        </p:txBody>
      </p:sp>
      <p:sp>
        <p:nvSpPr>
          <p:cNvPr id="6" name="Content Placeholder 5"/>
          <p:cNvSpPr>
            <a:spLocks noGrp="1"/>
          </p:cNvSpPr>
          <p:nvPr>
            <p:ph sz="quarter" idx="4"/>
          </p:nvPr>
        </p:nvSpPr>
        <p:spPr>
          <a:xfrm>
            <a:off x="1981200" y="5638801"/>
            <a:ext cx="1981200" cy="796925"/>
          </a:xfrm>
        </p:spPr>
        <p:txBody>
          <a:bodyPr>
            <a:normAutofit lnSpcReduction="10000"/>
          </a:bodyPr>
          <a:lstStyle/>
          <a:p>
            <a:r>
              <a:rPr lang="en-US" dirty="0"/>
              <a:t>None</a:t>
            </a:r>
          </a:p>
          <a:p>
            <a:endParaRPr lang="en-US" dirty="0"/>
          </a:p>
        </p:txBody>
      </p:sp>
      <p:pic>
        <p:nvPicPr>
          <p:cNvPr id="7" name="Picture 6" descr="09-3027 1cm prep-forn_01 bull 16.jpg"/>
          <p:cNvPicPr>
            <a:picLocks noChangeAspect="1"/>
          </p:cNvPicPr>
          <p:nvPr/>
        </p:nvPicPr>
        <p:blipFill>
          <a:blip r:embed="rId4" cstate="print"/>
          <a:srcRect l="18947" t="10526" r="11579" b="19061"/>
          <a:stretch>
            <a:fillRect/>
          </a:stretch>
        </p:blipFill>
        <p:spPr>
          <a:xfrm>
            <a:off x="5920740" y="2590800"/>
            <a:ext cx="4511041" cy="3657600"/>
          </a:xfrm>
          <a:prstGeom prst="rect">
            <a:avLst/>
          </a:prstGeom>
          <a:ln>
            <a:solidFill>
              <a:schemeClr val="tx1"/>
            </a:solidFill>
          </a:ln>
        </p:spPr>
      </p:pic>
      <p:cxnSp>
        <p:nvCxnSpPr>
          <p:cNvPr id="10" name="Straight Arrow Connector 9"/>
          <p:cNvCxnSpPr/>
          <p:nvPr/>
        </p:nvCxnSpPr>
        <p:spPr>
          <a:xfrm flipV="1">
            <a:off x="7543800" y="3962400"/>
            <a:ext cx="381000" cy="746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696200" y="4421188"/>
            <a:ext cx="304800" cy="2270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8382000" y="4419600"/>
            <a:ext cx="304800" cy="1524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8382000" y="3962400"/>
            <a:ext cx="381000" cy="158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67400" y="6334780"/>
            <a:ext cx="4572000" cy="523220"/>
          </a:xfrm>
          <a:prstGeom prst="rect">
            <a:avLst/>
          </a:prstGeom>
          <a:noFill/>
        </p:spPr>
        <p:txBody>
          <a:bodyPr wrap="square" rtlCol="0">
            <a:spAutoFit/>
          </a:bodyPr>
          <a:lstStyle/>
          <a:p>
            <a:r>
              <a:rPr lang="en-US" sz="1400" dirty="0"/>
              <a:t>(Courtesy of Dr. Bruce Brodersen, University of Nebraska-Lincoln Veterinary Diagnostic Laboratory)</a:t>
            </a:r>
          </a:p>
        </p:txBody>
      </p:sp>
      <p:sp>
        <p:nvSpPr>
          <p:cNvPr id="16" name="TextBox 15"/>
          <p:cNvSpPr txBox="1"/>
          <p:nvPr/>
        </p:nvSpPr>
        <p:spPr>
          <a:xfrm>
            <a:off x="5791200" y="1676401"/>
            <a:ext cx="1981200" cy="461665"/>
          </a:xfrm>
          <a:prstGeom prst="rect">
            <a:avLst/>
          </a:prstGeom>
          <a:noFill/>
        </p:spPr>
        <p:txBody>
          <a:bodyPr wrap="square" rtlCol="0">
            <a:spAutoFit/>
          </a:bodyPr>
          <a:lstStyle/>
          <a:p>
            <a:r>
              <a:rPr lang="en-US" sz="2400" b="1" dirty="0"/>
              <a:t>Treatment</a:t>
            </a:r>
          </a:p>
        </p:txBody>
      </p:sp>
      <p:sp>
        <p:nvSpPr>
          <p:cNvPr id="17" name="TextBox 16"/>
          <p:cNvSpPr txBox="1"/>
          <p:nvPr/>
        </p:nvSpPr>
        <p:spPr>
          <a:xfrm>
            <a:off x="6172200" y="2133601"/>
            <a:ext cx="3276600" cy="461665"/>
          </a:xfrm>
          <a:prstGeom prst="rect">
            <a:avLst/>
          </a:prstGeom>
          <a:noFill/>
        </p:spPr>
        <p:txBody>
          <a:bodyPr wrap="square" rtlCol="0">
            <a:spAutoFit/>
          </a:bodyPr>
          <a:lstStyle/>
          <a:p>
            <a:pPr>
              <a:buFont typeface="Arial" pitchFamily="34" charset="0"/>
              <a:buChar char="•"/>
            </a:pPr>
            <a:r>
              <a:rPr lang="en-US" sz="2400" dirty="0"/>
              <a:t> </a:t>
            </a:r>
            <a:r>
              <a:rPr lang="en-US" sz="2400" i="1" dirty="0"/>
              <a:t>Test and slaughter!</a:t>
            </a:r>
          </a:p>
        </p:txBody>
      </p:sp>
    </p:spTree>
    <p:custDataLst>
      <p:tags r:id="rId1"/>
    </p:custDataLst>
    <p:extLst>
      <p:ext uri="{BB962C8B-B14F-4D97-AF65-F5344CB8AC3E}">
        <p14:creationId xmlns:p14="http://schemas.microsoft.com/office/powerpoint/2010/main" val="239809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HPIM0223.jpg"/>
          <p:cNvPicPr>
            <a:picLocks noChangeAspect="1"/>
          </p:cNvPicPr>
          <p:nvPr/>
        </p:nvPicPr>
        <p:blipFill>
          <a:blip r:embed="rId4" cstate="print"/>
          <a:srcRect l="8397"/>
          <a:stretch>
            <a:fillRect/>
          </a:stretch>
        </p:blipFill>
        <p:spPr bwMode="auto">
          <a:xfrm flipH="1">
            <a:off x="1524000" y="0"/>
            <a:ext cx="9144000" cy="6858000"/>
          </a:xfrm>
          <a:prstGeom prst="rect">
            <a:avLst/>
          </a:prstGeom>
          <a:noFill/>
          <a:ln w="9525">
            <a:noFill/>
            <a:miter lim="800000"/>
            <a:headEnd/>
            <a:tailEnd/>
          </a:ln>
        </p:spPr>
      </p:pic>
      <p:pic>
        <p:nvPicPr>
          <p:cNvPr id="3" name="Picture 2" descr="Bull on white cropped bordered focused short.jpg"/>
          <p:cNvPicPr>
            <a:picLocks noChangeAspect="1"/>
          </p:cNvPicPr>
          <p:nvPr/>
        </p:nvPicPr>
        <p:blipFill>
          <a:blip r:embed="rId5" cstate="print"/>
          <a:stretch>
            <a:fillRect/>
          </a:stretch>
        </p:blipFill>
        <p:spPr>
          <a:xfrm>
            <a:off x="1524000" y="4003006"/>
            <a:ext cx="5105400" cy="2854994"/>
          </a:xfrm>
          <a:prstGeom prst="rect">
            <a:avLst/>
          </a:prstGeom>
        </p:spPr>
      </p:pic>
    </p:spTree>
    <p:custDataLst>
      <p:tags r:id="rId1"/>
    </p:custDataLst>
    <p:extLst>
      <p:ext uri="{BB962C8B-B14F-4D97-AF65-F5344CB8AC3E}">
        <p14:creationId xmlns:p14="http://schemas.microsoft.com/office/powerpoint/2010/main" val="63885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274638"/>
            <a:ext cx="8915400" cy="1143000"/>
          </a:xfrm>
        </p:spPr>
        <p:txBody>
          <a:bodyPr>
            <a:normAutofit fontScale="90000"/>
          </a:bodyPr>
          <a:lstStyle/>
          <a:p>
            <a:r>
              <a:rPr lang="en-US" dirty="0"/>
              <a:t>Herd Health Assurance:</a:t>
            </a:r>
            <a:br>
              <a:rPr lang="en-US" dirty="0"/>
            </a:br>
            <a:r>
              <a:rPr lang="en-US" dirty="0"/>
              <a:t>At-risk Herds</a:t>
            </a:r>
          </a:p>
        </p:txBody>
      </p:sp>
      <p:sp>
        <p:nvSpPr>
          <p:cNvPr id="4" name="TextBox 3"/>
          <p:cNvSpPr txBox="1"/>
          <p:nvPr/>
        </p:nvSpPr>
        <p:spPr>
          <a:xfrm>
            <a:off x="1828800" y="1602938"/>
            <a:ext cx="3429000" cy="923330"/>
          </a:xfrm>
          <a:prstGeom prst="rect">
            <a:avLst/>
          </a:prstGeom>
          <a:noFill/>
        </p:spPr>
        <p:txBody>
          <a:bodyPr wrap="square" rtlCol="0">
            <a:spAutoFit/>
          </a:bodyPr>
          <a:lstStyle/>
          <a:p>
            <a:pPr marL="285750" indent="-285750">
              <a:buFont typeface="Arial" pitchFamily="34" charset="0"/>
              <a:buChar char="•"/>
            </a:pPr>
            <a:r>
              <a:rPr lang="en-US" dirty="0"/>
              <a:t>Communication</a:t>
            </a:r>
          </a:p>
          <a:p>
            <a:pPr marL="742950" lvl="1" indent="-285750">
              <a:buFont typeface="Arial" pitchFamily="34" charset="0"/>
              <a:buChar char="•"/>
            </a:pPr>
            <a:r>
              <a:rPr lang="en-US" dirty="0"/>
              <a:t>Veterinarian </a:t>
            </a:r>
            <a:r>
              <a:rPr lang="en-US" dirty="0">
                <a:sym typeface="Wingdings" pitchFamily="2" charset="2"/>
              </a:rPr>
              <a:t> producer</a:t>
            </a:r>
          </a:p>
          <a:p>
            <a:pPr marL="742950" lvl="1" indent="-285750">
              <a:buFont typeface="Arial" pitchFamily="34" charset="0"/>
              <a:buChar char="•"/>
            </a:pPr>
            <a:r>
              <a:rPr lang="en-US" dirty="0">
                <a:sym typeface="Wingdings" pitchFamily="2" charset="2"/>
              </a:rPr>
              <a:t>Producer  producer</a:t>
            </a:r>
            <a:endParaRPr lang="en-US" dirty="0"/>
          </a:p>
        </p:txBody>
      </p:sp>
      <p:sp>
        <p:nvSpPr>
          <p:cNvPr id="5" name="TextBox 4"/>
          <p:cNvSpPr txBox="1"/>
          <p:nvPr/>
        </p:nvSpPr>
        <p:spPr>
          <a:xfrm>
            <a:off x="1828800" y="2466542"/>
            <a:ext cx="4191000" cy="369332"/>
          </a:xfrm>
          <a:prstGeom prst="rect">
            <a:avLst/>
          </a:prstGeom>
          <a:noFill/>
        </p:spPr>
        <p:txBody>
          <a:bodyPr wrap="square" rtlCol="0">
            <a:spAutoFit/>
          </a:bodyPr>
          <a:lstStyle/>
          <a:p>
            <a:pPr marL="285750" indent="-285750">
              <a:buFont typeface="Arial" pitchFamily="34" charset="0"/>
              <a:buChar char="•"/>
            </a:pPr>
            <a:r>
              <a:rPr lang="en-US" dirty="0"/>
              <a:t>Planned grazing</a:t>
            </a:r>
          </a:p>
        </p:txBody>
      </p:sp>
      <p:sp>
        <p:nvSpPr>
          <p:cNvPr id="6" name="TextBox 5"/>
          <p:cNvSpPr txBox="1"/>
          <p:nvPr/>
        </p:nvSpPr>
        <p:spPr>
          <a:xfrm>
            <a:off x="1828800" y="2776148"/>
            <a:ext cx="4038600" cy="369332"/>
          </a:xfrm>
          <a:prstGeom prst="rect">
            <a:avLst/>
          </a:prstGeom>
          <a:noFill/>
        </p:spPr>
        <p:txBody>
          <a:bodyPr wrap="square" rtlCol="0">
            <a:spAutoFit/>
          </a:bodyPr>
          <a:lstStyle/>
          <a:p>
            <a:pPr marL="285750" indent="-285750">
              <a:buFont typeface="Arial" pitchFamily="34" charset="0"/>
              <a:buChar char="•"/>
            </a:pPr>
            <a:r>
              <a:rPr lang="en-US" dirty="0"/>
              <a:t>Appropriate fencing</a:t>
            </a:r>
          </a:p>
        </p:txBody>
      </p:sp>
      <p:sp>
        <p:nvSpPr>
          <p:cNvPr id="7" name="TextBox 6"/>
          <p:cNvSpPr txBox="1"/>
          <p:nvPr/>
        </p:nvSpPr>
        <p:spPr>
          <a:xfrm>
            <a:off x="1828801" y="3395360"/>
            <a:ext cx="2916381" cy="369332"/>
          </a:xfrm>
          <a:prstGeom prst="rect">
            <a:avLst/>
          </a:prstGeom>
          <a:noFill/>
        </p:spPr>
        <p:txBody>
          <a:bodyPr wrap="square" rtlCol="0">
            <a:spAutoFit/>
          </a:bodyPr>
          <a:lstStyle/>
          <a:p>
            <a:pPr marL="285750" indent="-285750">
              <a:buFont typeface="Arial" pitchFamily="34" charset="0"/>
              <a:buChar char="•"/>
            </a:pPr>
            <a:r>
              <a:rPr lang="en-US" dirty="0"/>
              <a:t>Maintain a closed herd</a:t>
            </a:r>
          </a:p>
        </p:txBody>
      </p:sp>
      <p:sp>
        <p:nvSpPr>
          <p:cNvPr id="3" name="TextBox 2"/>
          <p:cNvSpPr txBox="1"/>
          <p:nvPr/>
        </p:nvSpPr>
        <p:spPr>
          <a:xfrm>
            <a:off x="1828800" y="3085754"/>
            <a:ext cx="3200400" cy="369332"/>
          </a:xfrm>
          <a:prstGeom prst="rect">
            <a:avLst/>
          </a:prstGeom>
          <a:noFill/>
        </p:spPr>
        <p:txBody>
          <a:bodyPr wrap="square" rtlCol="0">
            <a:spAutoFit/>
          </a:bodyPr>
          <a:lstStyle/>
          <a:p>
            <a:pPr marL="285750" indent="-285750">
              <a:buFont typeface="Arial" pitchFamily="34" charset="0"/>
              <a:buChar char="•"/>
            </a:pPr>
            <a:r>
              <a:rPr lang="en-US" dirty="0"/>
              <a:t>Monitor fences and cattle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3203" r="4306"/>
          <a:stretch/>
        </p:blipFill>
        <p:spPr>
          <a:xfrm>
            <a:off x="7505702" y="1279619"/>
            <a:ext cx="4153646" cy="4298762"/>
          </a:xfrm>
          <a:prstGeom prst="rect">
            <a:avLst/>
          </a:prstGeom>
          <a:ln>
            <a:solidFill>
              <a:schemeClr val="tx1"/>
            </a:solidFill>
          </a:ln>
        </p:spPr>
      </p:pic>
      <p:sp>
        <p:nvSpPr>
          <p:cNvPr id="11" name="TextBox 10"/>
          <p:cNvSpPr txBox="1"/>
          <p:nvPr/>
        </p:nvSpPr>
        <p:spPr>
          <a:xfrm>
            <a:off x="2286000" y="4014572"/>
            <a:ext cx="2400300" cy="369332"/>
          </a:xfrm>
          <a:prstGeom prst="rect">
            <a:avLst/>
          </a:prstGeom>
          <a:noFill/>
        </p:spPr>
        <p:txBody>
          <a:bodyPr wrap="square" rtlCol="0">
            <a:spAutoFit/>
          </a:bodyPr>
          <a:lstStyle/>
          <a:p>
            <a:pPr marL="285750" indent="-285750">
              <a:buFont typeface="Arial" pitchFamily="34" charset="0"/>
              <a:buChar char="•"/>
            </a:pPr>
            <a:r>
              <a:rPr lang="en-US" dirty="0"/>
              <a:t>Observe regulations</a:t>
            </a:r>
          </a:p>
        </p:txBody>
      </p:sp>
      <p:sp>
        <p:nvSpPr>
          <p:cNvPr id="12" name="TextBox 11"/>
          <p:cNvSpPr txBox="1"/>
          <p:nvPr/>
        </p:nvSpPr>
        <p:spPr>
          <a:xfrm>
            <a:off x="2286001" y="4324178"/>
            <a:ext cx="4918363" cy="369332"/>
          </a:xfrm>
          <a:prstGeom prst="rect">
            <a:avLst/>
          </a:prstGeom>
          <a:noFill/>
        </p:spPr>
        <p:txBody>
          <a:bodyPr wrap="square" rtlCol="0">
            <a:spAutoFit/>
          </a:bodyPr>
          <a:lstStyle/>
          <a:p>
            <a:pPr marL="285750" indent="-285750">
              <a:buFont typeface="Arial" pitchFamily="34" charset="0"/>
              <a:buChar char="•"/>
            </a:pPr>
            <a:r>
              <a:rPr lang="en-US" dirty="0"/>
              <a:t>Purchase only virgin or pregnant replacements</a:t>
            </a:r>
          </a:p>
        </p:txBody>
      </p:sp>
      <p:sp>
        <p:nvSpPr>
          <p:cNvPr id="13" name="TextBox 12"/>
          <p:cNvSpPr txBox="1"/>
          <p:nvPr/>
        </p:nvSpPr>
        <p:spPr>
          <a:xfrm>
            <a:off x="2286000" y="4633784"/>
            <a:ext cx="3352800" cy="369332"/>
          </a:xfrm>
          <a:prstGeom prst="rect">
            <a:avLst/>
          </a:prstGeom>
          <a:noFill/>
        </p:spPr>
        <p:txBody>
          <a:bodyPr wrap="square" rtlCol="0">
            <a:spAutoFit/>
          </a:bodyPr>
          <a:lstStyle/>
          <a:p>
            <a:pPr marL="285750" indent="-285750">
              <a:buFont typeface="Arial" pitchFamily="34" charset="0"/>
              <a:buChar char="•"/>
            </a:pPr>
            <a:r>
              <a:rPr lang="en-US" dirty="0"/>
              <a:t>Isolate and test herd additions</a:t>
            </a:r>
          </a:p>
        </p:txBody>
      </p:sp>
      <p:sp>
        <p:nvSpPr>
          <p:cNvPr id="15" name="TextBox 14"/>
          <p:cNvSpPr txBox="1"/>
          <p:nvPr/>
        </p:nvSpPr>
        <p:spPr>
          <a:xfrm>
            <a:off x="2286000" y="4943390"/>
            <a:ext cx="4038600" cy="369332"/>
          </a:xfrm>
          <a:prstGeom prst="rect">
            <a:avLst/>
          </a:prstGeom>
          <a:noFill/>
        </p:spPr>
        <p:txBody>
          <a:bodyPr wrap="square" rtlCol="0">
            <a:spAutoFit/>
          </a:bodyPr>
          <a:lstStyle/>
          <a:p>
            <a:pPr marL="285750" indent="-285750">
              <a:buFont typeface="Arial" pitchFamily="34" charset="0"/>
              <a:buChar char="•"/>
            </a:pPr>
            <a:r>
              <a:rPr lang="en-US" dirty="0"/>
              <a:t>Isolate and test herd reintroductions</a:t>
            </a:r>
          </a:p>
        </p:txBody>
      </p:sp>
      <p:sp>
        <p:nvSpPr>
          <p:cNvPr id="16" name="TextBox 15"/>
          <p:cNvSpPr txBox="1"/>
          <p:nvPr/>
        </p:nvSpPr>
        <p:spPr>
          <a:xfrm>
            <a:off x="2286000" y="3704966"/>
            <a:ext cx="3162300" cy="369332"/>
          </a:xfrm>
          <a:prstGeom prst="rect">
            <a:avLst/>
          </a:prstGeom>
          <a:noFill/>
        </p:spPr>
        <p:txBody>
          <a:bodyPr wrap="square" rtlCol="0">
            <a:spAutoFit/>
          </a:bodyPr>
          <a:lstStyle/>
          <a:p>
            <a:pPr marL="285750" indent="-285750">
              <a:buFont typeface="Arial" pitchFamily="34" charset="0"/>
              <a:buChar char="•"/>
            </a:pPr>
            <a:r>
              <a:rPr lang="en-US" dirty="0"/>
              <a:t>Utilize artificial insemination</a:t>
            </a:r>
          </a:p>
        </p:txBody>
      </p:sp>
      <p:sp>
        <p:nvSpPr>
          <p:cNvPr id="21" name="TextBox 20"/>
          <p:cNvSpPr txBox="1"/>
          <p:nvPr/>
        </p:nvSpPr>
        <p:spPr>
          <a:xfrm>
            <a:off x="1828800" y="5562600"/>
            <a:ext cx="3506680" cy="369332"/>
          </a:xfrm>
          <a:prstGeom prst="rect">
            <a:avLst/>
          </a:prstGeom>
          <a:noFill/>
        </p:spPr>
        <p:txBody>
          <a:bodyPr wrap="square" rtlCol="0">
            <a:spAutoFit/>
          </a:bodyPr>
          <a:lstStyle/>
          <a:p>
            <a:pPr marL="285750" indent="-285750">
              <a:buFont typeface="Arial" pitchFamily="34" charset="0"/>
              <a:buChar char="•"/>
            </a:pPr>
            <a:r>
              <a:rPr lang="en-US" dirty="0"/>
              <a:t>Surveillance testing</a:t>
            </a:r>
          </a:p>
        </p:txBody>
      </p:sp>
      <p:sp>
        <p:nvSpPr>
          <p:cNvPr id="22" name="TextBox 21"/>
          <p:cNvSpPr txBox="1"/>
          <p:nvPr/>
        </p:nvSpPr>
        <p:spPr>
          <a:xfrm>
            <a:off x="1828800" y="5252996"/>
            <a:ext cx="1458190" cy="369332"/>
          </a:xfrm>
          <a:prstGeom prst="rect">
            <a:avLst/>
          </a:prstGeom>
          <a:noFill/>
        </p:spPr>
        <p:txBody>
          <a:bodyPr wrap="square" rtlCol="0">
            <a:spAutoFit/>
          </a:bodyPr>
          <a:lstStyle/>
          <a:p>
            <a:pPr marL="285750" indent="-285750">
              <a:buFont typeface="Arial" pitchFamily="34" charset="0"/>
              <a:buChar char="•"/>
            </a:pPr>
            <a:r>
              <a:rPr lang="en-US" b="1" dirty="0"/>
              <a:t>Records</a:t>
            </a:r>
          </a:p>
        </p:txBody>
      </p:sp>
    </p:spTree>
    <p:extLst>
      <p:ext uri="{BB962C8B-B14F-4D97-AF65-F5344CB8AC3E}">
        <p14:creationId xmlns:p14="http://schemas.microsoft.com/office/powerpoint/2010/main" val="137284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p:bldP spid="11" grpId="0"/>
      <p:bldP spid="12" grpId="0"/>
      <p:bldP spid="13" grpId="0"/>
      <p:bldP spid="15" grpId="0"/>
      <p:bldP spid="16"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274638"/>
            <a:ext cx="8915400" cy="1143000"/>
          </a:xfrm>
        </p:spPr>
        <p:txBody>
          <a:bodyPr>
            <a:normAutofit fontScale="90000"/>
          </a:bodyPr>
          <a:lstStyle/>
          <a:p>
            <a:r>
              <a:rPr lang="en-US" dirty="0"/>
              <a:t>Herd Health Assurance:</a:t>
            </a:r>
            <a:br>
              <a:rPr lang="en-US" dirty="0"/>
            </a:br>
            <a:r>
              <a:rPr lang="en-US" dirty="0"/>
              <a:t>Low Risk Herds</a:t>
            </a:r>
          </a:p>
        </p:txBody>
      </p:sp>
      <p:sp>
        <p:nvSpPr>
          <p:cNvPr id="4" name="TextBox 3"/>
          <p:cNvSpPr txBox="1"/>
          <p:nvPr/>
        </p:nvSpPr>
        <p:spPr>
          <a:xfrm>
            <a:off x="1828800" y="1667470"/>
            <a:ext cx="3429000" cy="923330"/>
          </a:xfrm>
          <a:prstGeom prst="rect">
            <a:avLst/>
          </a:prstGeom>
          <a:noFill/>
        </p:spPr>
        <p:txBody>
          <a:bodyPr wrap="square" rtlCol="0">
            <a:spAutoFit/>
          </a:bodyPr>
          <a:lstStyle/>
          <a:p>
            <a:pPr marL="285750" indent="-285750">
              <a:buFont typeface="Arial" pitchFamily="34" charset="0"/>
              <a:buChar char="•"/>
            </a:pPr>
            <a:r>
              <a:rPr lang="en-US" dirty="0"/>
              <a:t>Communication</a:t>
            </a:r>
          </a:p>
          <a:p>
            <a:pPr marL="742950" lvl="1" indent="-285750">
              <a:buFont typeface="Arial" pitchFamily="34" charset="0"/>
              <a:buChar char="•"/>
            </a:pPr>
            <a:r>
              <a:rPr lang="en-US" dirty="0"/>
              <a:t>Veterinarian </a:t>
            </a:r>
            <a:r>
              <a:rPr lang="en-US" dirty="0">
                <a:sym typeface="Wingdings" pitchFamily="2" charset="2"/>
              </a:rPr>
              <a:t> producer</a:t>
            </a:r>
          </a:p>
          <a:p>
            <a:pPr marL="742950" lvl="1" indent="-285750">
              <a:buFont typeface="Arial" pitchFamily="34" charset="0"/>
              <a:buChar char="•"/>
            </a:pPr>
            <a:r>
              <a:rPr lang="en-US" dirty="0">
                <a:sym typeface="Wingdings" pitchFamily="2" charset="2"/>
              </a:rPr>
              <a:t>Producer  producer</a:t>
            </a:r>
            <a:endParaRPr lang="en-US" dirty="0"/>
          </a:p>
        </p:txBody>
      </p:sp>
      <p:sp>
        <p:nvSpPr>
          <p:cNvPr id="7" name="TextBox 6"/>
          <p:cNvSpPr txBox="1"/>
          <p:nvPr/>
        </p:nvSpPr>
        <p:spPr>
          <a:xfrm>
            <a:off x="1828801" y="2959268"/>
            <a:ext cx="2916381" cy="369332"/>
          </a:xfrm>
          <a:prstGeom prst="rect">
            <a:avLst/>
          </a:prstGeom>
          <a:noFill/>
        </p:spPr>
        <p:txBody>
          <a:bodyPr wrap="square" rtlCol="0">
            <a:spAutoFit/>
          </a:bodyPr>
          <a:lstStyle/>
          <a:p>
            <a:pPr marL="285750" indent="-285750">
              <a:buFont typeface="Arial" pitchFamily="34" charset="0"/>
              <a:buChar char="•"/>
            </a:pPr>
            <a:r>
              <a:rPr lang="en-US" dirty="0"/>
              <a:t>Maintain a closed herd</a:t>
            </a:r>
          </a:p>
        </p:txBody>
      </p:sp>
      <p:sp>
        <p:nvSpPr>
          <p:cNvPr id="3" name="TextBox 2"/>
          <p:cNvSpPr txBox="1"/>
          <p:nvPr/>
        </p:nvSpPr>
        <p:spPr>
          <a:xfrm>
            <a:off x="1828800" y="2590368"/>
            <a:ext cx="3200400" cy="369332"/>
          </a:xfrm>
          <a:prstGeom prst="rect">
            <a:avLst/>
          </a:prstGeom>
          <a:noFill/>
        </p:spPr>
        <p:txBody>
          <a:bodyPr wrap="square" rtlCol="0">
            <a:spAutoFit/>
          </a:bodyPr>
          <a:lstStyle/>
          <a:p>
            <a:pPr marL="285750" indent="-285750">
              <a:buFont typeface="Arial" pitchFamily="34" charset="0"/>
              <a:buChar char="•"/>
            </a:pPr>
            <a:r>
              <a:rPr lang="en-US" dirty="0"/>
              <a:t>Monitor fences and cattle</a:t>
            </a:r>
          </a:p>
        </p:txBody>
      </p:sp>
      <p:sp>
        <p:nvSpPr>
          <p:cNvPr id="11" name="TextBox 10"/>
          <p:cNvSpPr txBox="1"/>
          <p:nvPr/>
        </p:nvSpPr>
        <p:spPr>
          <a:xfrm>
            <a:off x="2286000" y="3697068"/>
            <a:ext cx="2400300" cy="369332"/>
          </a:xfrm>
          <a:prstGeom prst="rect">
            <a:avLst/>
          </a:prstGeom>
          <a:noFill/>
        </p:spPr>
        <p:txBody>
          <a:bodyPr wrap="square" rtlCol="0">
            <a:spAutoFit/>
          </a:bodyPr>
          <a:lstStyle/>
          <a:p>
            <a:pPr marL="285750" indent="-285750">
              <a:buFont typeface="Arial" pitchFamily="34" charset="0"/>
              <a:buChar char="•"/>
            </a:pPr>
            <a:r>
              <a:rPr lang="en-US" dirty="0"/>
              <a:t>Observe regulations</a:t>
            </a:r>
          </a:p>
        </p:txBody>
      </p:sp>
      <p:sp>
        <p:nvSpPr>
          <p:cNvPr id="12" name="TextBox 11"/>
          <p:cNvSpPr txBox="1"/>
          <p:nvPr/>
        </p:nvSpPr>
        <p:spPr>
          <a:xfrm>
            <a:off x="2286001" y="4065968"/>
            <a:ext cx="4267200" cy="923330"/>
          </a:xfrm>
          <a:prstGeom prst="rect">
            <a:avLst/>
          </a:prstGeom>
          <a:noFill/>
        </p:spPr>
        <p:txBody>
          <a:bodyPr wrap="square" rtlCol="0">
            <a:spAutoFit/>
          </a:bodyPr>
          <a:lstStyle/>
          <a:p>
            <a:pPr marL="285750" indent="-285750">
              <a:buFont typeface="Arial" pitchFamily="34" charset="0"/>
              <a:buChar char="•"/>
            </a:pPr>
            <a:r>
              <a:rPr lang="en-US" dirty="0"/>
              <a:t>Purchase only virgin or pregnant replacements or purchase from a reputable source</a:t>
            </a:r>
          </a:p>
        </p:txBody>
      </p:sp>
      <p:sp>
        <p:nvSpPr>
          <p:cNvPr id="15" name="TextBox 14"/>
          <p:cNvSpPr txBox="1"/>
          <p:nvPr/>
        </p:nvSpPr>
        <p:spPr>
          <a:xfrm>
            <a:off x="2286000" y="4988866"/>
            <a:ext cx="4038600" cy="369332"/>
          </a:xfrm>
          <a:prstGeom prst="rect">
            <a:avLst/>
          </a:prstGeom>
          <a:noFill/>
        </p:spPr>
        <p:txBody>
          <a:bodyPr wrap="square" rtlCol="0">
            <a:spAutoFit/>
          </a:bodyPr>
          <a:lstStyle/>
          <a:p>
            <a:pPr marL="285750" indent="-285750">
              <a:buFont typeface="Arial" pitchFamily="34" charset="0"/>
              <a:buChar char="•"/>
            </a:pPr>
            <a:r>
              <a:rPr lang="en-US" dirty="0"/>
              <a:t>Isolate and test herd reintroductions?</a:t>
            </a:r>
          </a:p>
        </p:txBody>
      </p:sp>
      <p:sp>
        <p:nvSpPr>
          <p:cNvPr id="16" name="TextBox 15"/>
          <p:cNvSpPr txBox="1"/>
          <p:nvPr/>
        </p:nvSpPr>
        <p:spPr>
          <a:xfrm>
            <a:off x="2286000" y="3328168"/>
            <a:ext cx="3162300" cy="369332"/>
          </a:xfrm>
          <a:prstGeom prst="rect">
            <a:avLst/>
          </a:prstGeom>
          <a:noFill/>
        </p:spPr>
        <p:txBody>
          <a:bodyPr wrap="square" rtlCol="0">
            <a:spAutoFit/>
          </a:bodyPr>
          <a:lstStyle/>
          <a:p>
            <a:pPr marL="285750" indent="-285750">
              <a:buFont typeface="Arial" pitchFamily="34" charset="0"/>
              <a:buChar char="•"/>
            </a:pPr>
            <a:r>
              <a:rPr lang="en-US" dirty="0"/>
              <a:t>Utilize artificial insemination</a:t>
            </a:r>
          </a:p>
        </p:txBody>
      </p:sp>
      <p:sp>
        <p:nvSpPr>
          <p:cNvPr id="21" name="TextBox 20"/>
          <p:cNvSpPr txBox="1"/>
          <p:nvPr/>
        </p:nvSpPr>
        <p:spPr>
          <a:xfrm>
            <a:off x="1828800" y="5357766"/>
            <a:ext cx="1458190" cy="369332"/>
          </a:xfrm>
          <a:prstGeom prst="rect">
            <a:avLst/>
          </a:prstGeom>
          <a:noFill/>
        </p:spPr>
        <p:txBody>
          <a:bodyPr wrap="square" rtlCol="0">
            <a:spAutoFit/>
          </a:bodyPr>
          <a:lstStyle/>
          <a:p>
            <a:pPr marL="285750" indent="-285750">
              <a:buFont typeface="Arial" pitchFamily="34" charset="0"/>
              <a:buChar char="•"/>
            </a:pPr>
            <a:r>
              <a:rPr lang="en-US" b="1" dirty="0"/>
              <a:t>Records</a:t>
            </a:r>
          </a:p>
        </p:txBody>
      </p:sp>
      <p:sp>
        <p:nvSpPr>
          <p:cNvPr id="22" name="TextBox 21"/>
          <p:cNvSpPr txBox="1"/>
          <p:nvPr/>
        </p:nvSpPr>
        <p:spPr>
          <a:xfrm>
            <a:off x="1828800" y="5726668"/>
            <a:ext cx="2857500" cy="369332"/>
          </a:xfrm>
          <a:prstGeom prst="rect">
            <a:avLst/>
          </a:prstGeom>
          <a:noFill/>
        </p:spPr>
        <p:txBody>
          <a:bodyPr wrap="square" rtlCol="0">
            <a:spAutoFit/>
          </a:bodyPr>
          <a:lstStyle/>
          <a:p>
            <a:pPr marL="285750" indent="-285750">
              <a:buFont typeface="Arial" pitchFamily="34" charset="0"/>
              <a:buChar char="•"/>
            </a:pPr>
            <a:r>
              <a:rPr lang="en-US" dirty="0"/>
              <a:t>Surveillance testing?????</a:t>
            </a:r>
          </a:p>
        </p:txBody>
      </p:sp>
      <p:pic>
        <p:nvPicPr>
          <p:cNvPr id="5" name="Picture 4" descr="A picture containing grass, cow, outdoor, field&#10;&#10;Description automatically generated">
            <a:extLst>
              <a:ext uri="{FF2B5EF4-FFF2-40B4-BE49-F238E27FC236}">
                <a16:creationId xmlns:a16="http://schemas.microsoft.com/office/drawing/2014/main" id="{EDBCDFEE-758A-73BA-AB0F-54C27867701E}"/>
              </a:ext>
            </a:extLst>
          </p:cNvPr>
          <p:cNvPicPr>
            <a:picLocks noChangeAspect="1"/>
          </p:cNvPicPr>
          <p:nvPr/>
        </p:nvPicPr>
        <p:blipFill rotWithShape="1">
          <a:blip r:embed="rId2">
            <a:extLst>
              <a:ext uri="{28A0092B-C50C-407E-A947-70E740481C1C}">
                <a14:useLocalDpi xmlns:a14="http://schemas.microsoft.com/office/drawing/2010/main" val="0"/>
              </a:ext>
            </a:extLst>
          </a:blip>
          <a:srcRect l="11048" t="16102" r="15829" b="14428"/>
          <a:stretch/>
        </p:blipFill>
        <p:spPr>
          <a:xfrm>
            <a:off x="6324600" y="1687093"/>
            <a:ext cx="5641814" cy="4019950"/>
          </a:xfrm>
          <a:prstGeom prst="rect">
            <a:avLst/>
          </a:prstGeom>
          <a:ln>
            <a:solidFill>
              <a:schemeClr val="tx1"/>
            </a:solidFill>
          </a:ln>
        </p:spPr>
      </p:pic>
    </p:spTree>
    <p:extLst>
      <p:ext uri="{BB962C8B-B14F-4D97-AF65-F5344CB8AC3E}">
        <p14:creationId xmlns:p14="http://schemas.microsoft.com/office/powerpoint/2010/main" val="24460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P spid="11" grpId="0"/>
      <p:bldP spid="12" grpId="0"/>
      <p:bldP spid="15" grpId="0"/>
      <p:bldP spid="16"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8382000" cy="1143000"/>
          </a:xfrm>
        </p:spPr>
        <p:txBody>
          <a:bodyPr>
            <a:normAutofit fontScale="90000"/>
          </a:bodyPr>
          <a:lstStyle/>
          <a:p>
            <a:r>
              <a:rPr lang="en-US" dirty="0"/>
              <a:t>Herd Health Assurance:</a:t>
            </a:r>
            <a:br>
              <a:rPr lang="en-US" dirty="0"/>
            </a:br>
            <a:r>
              <a:rPr lang="en-US" dirty="0"/>
              <a:t>Infected Herds</a:t>
            </a:r>
          </a:p>
        </p:txBody>
      </p:sp>
      <p:sp>
        <p:nvSpPr>
          <p:cNvPr id="3" name="TextBox 2"/>
          <p:cNvSpPr txBox="1"/>
          <p:nvPr/>
        </p:nvSpPr>
        <p:spPr>
          <a:xfrm>
            <a:off x="2667000" y="3879180"/>
            <a:ext cx="3429000" cy="369332"/>
          </a:xfrm>
          <a:prstGeom prst="rect">
            <a:avLst/>
          </a:prstGeom>
          <a:noFill/>
        </p:spPr>
        <p:txBody>
          <a:bodyPr wrap="square" rtlCol="0">
            <a:spAutoFit/>
          </a:bodyPr>
          <a:lstStyle/>
          <a:p>
            <a:pPr marL="285750" indent="-285750">
              <a:buFont typeface="Arial" pitchFamily="34" charset="0"/>
              <a:buChar char="•"/>
            </a:pPr>
            <a:r>
              <a:rPr lang="en-US" dirty="0"/>
              <a:t>Utilize artificial insemination</a:t>
            </a:r>
          </a:p>
        </p:txBody>
      </p:sp>
      <p:sp>
        <p:nvSpPr>
          <p:cNvPr id="5" name="TextBox 4"/>
          <p:cNvSpPr txBox="1"/>
          <p:nvPr/>
        </p:nvSpPr>
        <p:spPr>
          <a:xfrm>
            <a:off x="2667000" y="4246310"/>
            <a:ext cx="3352800" cy="369332"/>
          </a:xfrm>
          <a:prstGeom prst="rect">
            <a:avLst/>
          </a:prstGeom>
          <a:noFill/>
        </p:spPr>
        <p:txBody>
          <a:bodyPr wrap="square" rtlCol="0">
            <a:spAutoFit/>
          </a:bodyPr>
          <a:lstStyle/>
          <a:p>
            <a:pPr marL="285750" indent="-285750">
              <a:buFont typeface="Arial" pitchFamily="34" charset="0"/>
              <a:buChar char="•"/>
            </a:pPr>
            <a:r>
              <a:rPr lang="en-US" dirty="0"/>
              <a:t>Maintain a young bull battery</a:t>
            </a:r>
          </a:p>
        </p:txBody>
      </p:sp>
      <p:sp>
        <p:nvSpPr>
          <p:cNvPr id="7" name="TextBox 6"/>
          <p:cNvSpPr txBox="1"/>
          <p:nvPr/>
        </p:nvSpPr>
        <p:spPr>
          <a:xfrm>
            <a:off x="2667000" y="3144920"/>
            <a:ext cx="3657600" cy="369332"/>
          </a:xfrm>
          <a:prstGeom prst="rect">
            <a:avLst/>
          </a:prstGeom>
          <a:noFill/>
        </p:spPr>
        <p:txBody>
          <a:bodyPr wrap="square" rtlCol="0">
            <a:spAutoFit/>
          </a:bodyPr>
          <a:lstStyle/>
          <a:p>
            <a:pPr marL="285750" indent="-285750">
              <a:buFont typeface="Arial" pitchFamily="34" charset="0"/>
              <a:buChar char="•"/>
            </a:pPr>
            <a:r>
              <a:rPr lang="en-US" dirty="0"/>
              <a:t>Test and cull</a:t>
            </a:r>
          </a:p>
        </p:txBody>
      </p:sp>
      <p:sp>
        <p:nvSpPr>
          <p:cNvPr id="8" name="TextBox 7"/>
          <p:cNvSpPr txBox="1"/>
          <p:nvPr/>
        </p:nvSpPr>
        <p:spPr>
          <a:xfrm>
            <a:off x="2667000" y="5347700"/>
            <a:ext cx="3733800" cy="369332"/>
          </a:xfrm>
          <a:prstGeom prst="rect">
            <a:avLst/>
          </a:prstGeom>
          <a:noFill/>
        </p:spPr>
        <p:txBody>
          <a:bodyPr wrap="square" rtlCol="0">
            <a:spAutoFit/>
          </a:bodyPr>
          <a:lstStyle/>
          <a:p>
            <a:pPr marL="285750" indent="-285750">
              <a:buFont typeface="Arial" pitchFamily="34" charset="0"/>
              <a:buChar char="•"/>
            </a:pPr>
            <a:r>
              <a:rPr lang="en-US" dirty="0"/>
              <a:t>Establish “clean” and “dirty” herds</a:t>
            </a:r>
          </a:p>
        </p:txBody>
      </p:sp>
      <p:sp>
        <p:nvSpPr>
          <p:cNvPr id="10" name="TextBox 9"/>
          <p:cNvSpPr txBox="1"/>
          <p:nvPr/>
        </p:nvSpPr>
        <p:spPr>
          <a:xfrm>
            <a:off x="2286000" y="6081961"/>
            <a:ext cx="3124200" cy="369332"/>
          </a:xfrm>
          <a:prstGeom prst="rect">
            <a:avLst/>
          </a:prstGeom>
          <a:noFill/>
        </p:spPr>
        <p:txBody>
          <a:bodyPr wrap="square" rtlCol="0">
            <a:spAutoFit/>
          </a:bodyPr>
          <a:lstStyle/>
          <a:p>
            <a:pPr marL="285750" indent="-285750">
              <a:buFont typeface="Arial" pitchFamily="34" charset="0"/>
              <a:buChar char="•"/>
            </a:pPr>
            <a:r>
              <a:rPr lang="en-US" dirty="0"/>
              <a:t>Surveillance testing</a:t>
            </a:r>
          </a:p>
        </p:txBody>
      </p:sp>
      <p:sp>
        <p:nvSpPr>
          <p:cNvPr id="11" name="TextBox 10"/>
          <p:cNvSpPr txBox="1"/>
          <p:nvPr/>
        </p:nvSpPr>
        <p:spPr>
          <a:xfrm>
            <a:off x="2667000" y="4980570"/>
            <a:ext cx="3505200" cy="369332"/>
          </a:xfrm>
          <a:prstGeom prst="rect">
            <a:avLst/>
          </a:prstGeom>
          <a:noFill/>
        </p:spPr>
        <p:txBody>
          <a:bodyPr wrap="square" rtlCol="0">
            <a:spAutoFit/>
          </a:bodyPr>
          <a:lstStyle/>
          <a:p>
            <a:pPr marL="285750" indent="-285750">
              <a:buFont typeface="Arial" pitchFamily="34" charset="0"/>
              <a:buChar char="•"/>
            </a:pPr>
            <a:r>
              <a:rPr lang="en-US" dirty="0"/>
              <a:t>Cull all non-productive cows, or</a:t>
            </a:r>
          </a:p>
        </p:txBody>
      </p:sp>
      <p:sp>
        <p:nvSpPr>
          <p:cNvPr id="6" name="TextBox 5"/>
          <p:cNvSpPr txBox="1"/>
          <p:nvPr/>
        </p:nvSpPr>
        <p:spPr>
          <a:xfrm>
            <a:off x="2286000" y="2777790"/>
            <a:ext cx="2781300" cy="369332"/>
          </a:xfrm>
          <a:prstGeom prst="rect">
            <a:avLst/>
          </a:prstGeom>
          <a:noFill/>
        </p:spPr>
        <p:txBody>
          <a:bodyPr wrap="square" rtlCol="0">
            <a:spAutoFit/>
          </a:bodyPr>
          <a:lstStyle/>
          <a:p>
            <a:pPr marL="285750" indent="-285750">
              <a:buFont typeface="Arial" pitchFamily="34" charset="0"/>
              <a:buChar char="•"/>
            </a:pPr>
            <a:r>
              <a:rPr lang="en-US" dirty="0"/>
              <a:t>Bull management</a:t>
            </a:r>
          </a:p>
        </p:txBody>
      </p:sp>
      <p:sp>
        <p:nvSpPr>
          <p:cNvPr id="13" name="TextBox 12"/>
          <p:cNvSpPr txBox="1"/>
          <p:nvPr/>
        </p:nvSpPr>
        <p:spPr>
          <a:xfrm>
            <a:off x="2286000" y="4613440"/>
            <a:ext cx="2971800" cy="369332"/>
          </a:xfrm>
          <a:prstGeom prst="rect">
            <a:avLst/>
          </a:prstGeom>
          <a:noFill/>
        </p:spPr>
        <p:txBody>
          <a:bodyPr wrap="square" rtlCol="0">
            <a:spAutoFit/>
          </a:bodyPr>
          <a:lstStyle/>
          <a:p>
            <a:pPr marL="285750" indent="-285750">
              <a:buFont typeface="Arial" pitchFamily="34" charset="0"/>
              <a:buChar char="•"/>
            </a:pPr>
            <a:r>
              <a:rPr lang="en-US" dirty="0"/>
              <a:t>Cow management</a:t>
            </a:r>
          </a:p>
        </p:txBody>
      </p:sp>
      <p:sp>
        <p:nvSpPr>
          <p:cNvPr id="4" name="TextBox 3"/>
          <p:cNvSpPr txBox="1"/>
          <p:nvPr/>
        </p:nvSpPr>
        <p:spPr>
          <a:xfrm>
            <a:off x="2667000" y="3512050"/>
            <a:ext cx="1181100" cy="369332"/>
          </a:xfrm>
          <a:prstGeom prst="rect">
            <a:avLst/>
          </a:prstGeom>
          <a:noFill/>
        </p:spPr>
        <p:txBody>
          <a:bodyPr wrap="square" rtlCol="0">
            <a:spAutoFit/>
          </a:bodyPr>
          <a:lstStyle/>
          <a:p>
            <a:pPr marL="285750" indent="-285750">
              <a:buFont typeface="Arial" pitchFamily="34" charset="0"/>
              <a:buChar char="•"/>
            </a:pPr>
            <a:r>
              <a:rPr lang="en-US" dirty="0"/>
              <a:t>Cull</a:t>
            </a:r>
          </a:p>
        </p:txBody>
      </p:sp>
      <p:sp>
        <p:nvSpPr>
          <p:cNvPr id="15" name="TextBox 14"/>
          <p:cNvSpPr txBox="1"/>
          <p:nvPr/>
        </p:nvSpPr>
        <p:spPr>
          <a:xfrm>
            <a:off x="2286000" y="1676400"/>
            <a:ext cx="3429000" cy="369332"/>
          </a:xfrm>
          <a:prstGeom prst="rect">
            <a:avLst/>
          </a:prstGeom>
          <a:noFill/>
        </p:spPr>
        <p:txBody>
          <a:bodyPr wrap="square" rtlCol="0">
            <a:spAutoFit/>
          </a:bodyPr>
          <a:lstStyle/>
          <a:p>
            <a:pPr marL="285750" indent="-285750">
              <a:buFont typeface="Arial" pitchFamily="34" charset="0"/>
              <a:buChar char="•"/>
            </a:pPr>
            <a:r>
              <a:rPr lang="en-US" dirty="0"/>
              <a:t>Communication</a:t>
            </a:r>
          </a:p>
        </p:txBody>
      </p:sp>
      <p:sp>
        <p:nvSpPr>
          <p:cNvPr id="17" name="TextBox 16"/>
          <p:cNvSpPr txBox="1"/>
          <p:nvPr/>
        </p:nvSpPr>
        <p:spPr>
          <a:xfrm>
            <a:off x="2667000" y="2043530"/>
            <a:ext cx="2819400" cy="369332"/>
          </a:xfrm>
          <a:prstGeom prst="rect">
            <a:avLst/>
          </a:prstGeom>
          <a:noFill/>
        </p:spPr>
        <p:txBody>
          <a:bodyPr wrap="square" rtlCol="0">
            <a:spAutoFit/>
          </a:bodyPr>
          <a:lstStyle/>
          <a:p>
            <a:pPr marL="285750" lvl="1" indent="-285750">
              <a:buFont typeface="Arial" panose="020B0604020202020204" pitchFamily="34" charset="0"/>
              <a:buChar char="•"/>
            </a:pPr>
            <a:r>
              <a:rPr lang="en-US" dirty="0"/>
              <a:t>Veterinarian </a:t>
            </a:r>
            <a:r>
              <a:rPr lang="en-US" dirty="0">
                <a:sym typeface="Wingdings" pitchFamily="2" charset="2"/>
              </a:rPr>
              <a:t> producer</a:t>
            </a:r>
          </a:p>
        </p:txBody>
      </p:sp>
      <p:sp>
        <p:nvSpPr>
          <p:cNvPr id="18" name="TextBox 17"/>
          <p:cNvSpPr txBox="1"/>
          <p:nvPr/>
        </p:nvSpPr>
        <p:spPr>
          <a:xfrm>
            <a:off x="2660073" y="2410660"/>
            <a:ext cx="2628900" cy="369332"/>
          </a:xfrm>
          <a:prstGeom prst="rect">
            <a:avLst/>
          </a:prstGeom>
          <a:noFill/>
        </p:spPr>
        <p:txBody>
          <a:bodyPr wrap="square" rtlCol="0">
            <a:spAutoFit/>
          </a:bodyPr>
          <a:lstStyle/>
          <a:p>
            <a:pPr marL="285750" lvl="1" indent="-285750">
              <a:buFont typeface="Arial" panose="020B0604020202020204" pitchFamily="34" charset="0"/>
              <a:buChar char="•"/>
            </a:pPr>
            <a:r>
              <a:rPr lang="en-US" dirty="0">
                <a:sym typeface="Wingdings" pitchFamily="2" charset="2"/>
              </a:rPr>
              <a:t>Producer  producer</a:t>
            </a:r>
            <a:endParaRPr lang="en-US" dirty="0"/>
          </a:p>
        </p:txBody>
      </p:sp>
      <p:sp>
        <p:nvSpPr>
          <p:cNvPr id="19" name="TextBox 18"/>
          <p:cNvSpPr txBox="1"/>
          <p:nvPr/>
        </p:nvSpPr>
        <p:spPr>
          <a:xfrm>
            <a:off x="2286000" y="5714830"/>
            <a:ext cx="3124200" cy="369332"/>
          </a:xfrm>
          <a:prstGeom prst="rect">
            <a:avLst/>
          </a:prstGeom>
          <a:noFill/>
        </p:spPr>
        <p:txBody>
          <a:bodyPr wrap="square" rtlCol="0">
            <a:spAutoFit/>
          </a:bodyPr>
          <a:lstStyle/>
          <a:p>
            <a:pPr marL="285750" indent="-285750">
              <a:buFont typeface="Arial" pitchFamily="34" charset="0"/>
              <a:buChar char="•"/>
            </a:pPr>
            <a:r>
              <a:rPr lang="en-US" b="1" dirty="0"/>
              <a:t>Records</a:t>
            </a:r>
          </a:p>
        </p:txBody>
      </p:sp>
      <p:pic>
        <p:nvPicPr>
          <p:cNvPr id="20" name="Picture 19" descr="A group of cows grazing in a field&#10;&#10;Description automatically generated with medium confidence">
            <a:extLst>
              <a:ext uri="{FF2B5EF4-FFF2-40B4-BE49-F238E27FC236}">
                <a16:creationId xmlns:a16="http://schemas.microsoft.com/office/drawing/2014/main" id="{6A5CC784-0EA8-4A3A-8E84-E9601CD80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426487"/>
            <a:ext cx="5340035" cy="4005026"/>
          </a:xfrm>
          <a:prstGeom prst="rect">
            <a:avLst/>
          </a:prstGeom>
          <a:ln>
            <a:solidFill>
              <a:schemeClr val="tx1"/>
            </a:solidFill>
          </a:ln>
        </p:spPr>
      </p:pic>
    </p:spTree>
    <p:extLst>
      <p:ext uri="{BB962C8B-B14F-4D97-AF65-F5344CB8AC3E}">
        <p14:creationId xmlns:p14="http://schemas.microsoft.com/office/powerpoint/2010/main" val="106290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P spid="11" grpId="0"/>
      <p:bldP spid="13"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171700" y="533400"/>
            <a:ext cx="7848600" cy="5791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3200" dirty="0">
                <a:latin typeface="Calibri" pitchFamily="34" charset="0"/>
                <a:ea typeface="Calibri" pitchFamily="34" charset="0"/>
                <a:cs typeface="Times New Roman" pitchFamily="18" charset="0"/>
              </a:rPr>
              <a:t>“…it is my opinion that if more care was taken in the sale and purchase of barren cows, in the purchase of bulls of breeding age, and if the farmers could be sufficiently educated to the unique opportunities for control that this disease offers, then its total elimination should be practicable in the quite near future.”</a:t>
            </a:r>
          </a:p>
          <a:p>
            <a:pPr fontAlgn="base">
              <a:lnSpc>
                <a:spcPct val="50000"/>
              </a:lnSpc>
              <a:spcBef>
                <a:spcPct val="0"/>
              </a:spcBef>
              <a:spcAft>
                <a:spcPct val="0"/>
              </a:spcAft>
            </a:pPr>
            <a:endParaRPr lang="en-US" sz="3200" dirty="0">
              <a:latin typeface="Arial" pitchFamily="34" charset="0"/>
              <a:cs typeface="Arial" pitchFamily="34" charset="0"/>
            </a:endParaRPr>
          </a:p>
          <a:p>
            <a:pPr eaLnBrk="0" fontAlgn="base" hangingPunct="0">
              <a:spcBef>
                <a:spcPct val="0"/>
              </a:spcBef>
              <a:spcAft>
                <a:spcPct val="0"/>
              </a:spcAft>
            </a:pPr>
            <a:r>
              <a:rPr lang="en-US" sz="3200" dirty="0">
                <a:latin typeface="Calibri" pitchFamily="34" charset="0"/>
                <a:ea typeface="Calibri" pitchFamily="34" charset="0"/>
                <a:cs typeface="Times New Roman" pitchFamily="18" charset="0"/>
              </a:rPr>
              <a:t>H.P. Harding </a:t>
            </a:r>
            <a:endParaRPr lang="en-US" sz="3200" dirty="0">
              <a:latin typeface="Arial" pitchFamily="34" charset="0"/>
              <a:cs typeface="Arial" pitchFamily="34" charset="0"/>
            </a:endParaRPr>
          </a:p>
          <a:p>
            <a:pPr eaLnBrk="0" fontAlgn="base" hangingPunct="0">
              <a:spcBef>
                <a:spcPct val="0"/>
              </a:spcBef>
              <a:spcAft>
                <a:spcPct val="0"/>
              </a:spcAft>
            </a:pPr>
            <a:r>
              <a:rPr lang="en-US" sz="3200" dirty="0">
                <a:latin typeface="Calibri" pitchFamily="34" charset="0"/>
                <a:ea typeface="Calibri" pitchFamily="34" charset="0"/>
                <a:cs typeface="Times New Roman" pitchFamily="18" charset="0"/>
              </a:rPr>
              <a:t>The Veterinary Record</a:t>
            </a:r>
            <a:endParaRPr lang="en-US" sz="3200" dirty="0">
              <a:latin typeface="Arial" pitchFamily="34" charset="0"/>
              <a:cs typeface="Arial" pitchFamily="34" charset="0"/>
            </a:endParaRPr>
          </a:p>
          <a:p>
            <a:pPr eaLnBrk="0" fontAlgn="base" hangingPunct="0">
              <a:spcBef>
                <a:spcPct val="0"/>
              </a:spcBef>
              <a:spcAft>
                <a:spcPct val="0"/>
              </a:spcAft>
            </a:pPr>
            <a:r>
              <a:rPr lang="en-US" sz="3200" dirty="0">
                <a:latin typeface="Calibri" pitchFamily="34" charset="0"/>
                <a:ea typeface="Calibri" pitchFamily="34" charset="0"/>
                <a:cs typeface="Times New Roman" pitchFamily="18" charset="0"/>
              </a:rPr>
              <a:t>September 16, 1950</a:t>
            </a:r>
            <a:endParaRPr lang="en-US" sz="3200" dirty="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011737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2050-24C4-4DCA-923A-146CB01169BF}"/>
              </a:ext>
            </a:extLst>
          </p:cNvPr>
          <p:cNvSpPr>
            <a:spLocks noGrp="1"/>
          </p:cNvSpPr>
          <p:nvPr>
            <p:ph type="title"/>
          </p:nvPr>
        </p:nvSpPr>
        <p:spPr/>
        <p:txBody>
          <a:bodyPr/>
          <a:lstStyle/>
          <a:p>
            <a:r>
              <a:rPr lang="en-US" dirty="0"/>
              <a:t>Vaccine</a:t>
            </a:r>
          </a:p>
        </p:txBody>
      </p:sp>
      <p:sp>
        <p:nvSpPr>
          <p:cNvPr id="7" name="Content Placeholder 6">
            <a:extLst>
              <a:ext uri="{FF2B5EF4-FFF2-40B4-BE49-F238E27FC236}">
                <a16:creationId xmlns:a16="http://schemas.microsoft.com/office/drawing/2014/main" id="{69720C92-183A-488F-958B-7FDEA848B031}"/>
              </a:ext>
            </a:extLst>
          </p:cNvPr>
          <p:cNvSpPr>
            <a:spLocks noGrp="1"/>
          </p:cNvSpPr>
          <p:nvPr>
            <p:ph idx="1"/>
          </p:nvPr>
        </p:nvSpPr>
        <p:spPr>
          <a:xfrm>
            <a:off x="838200" y="1825625"/>
            <a:ext cx="8004142" cy="4667250"/>
          </a:xfrm>
        </p:spPr>
        <p:txBody>
          <a:bodyPr>
            <a:normAutofit/>
          </a:bodyPr>
          <a:lstStyle/>
          <a:p>
            <a:r>
              <a:rPr lang="en-US" dirty="0"/>
              <a:t>For vaccination of healthy cattle as an aid in the prevention of disease caused by </a:t>
            </a:r>
            <a:r>
              <a:rPr lang="en-US" i="1" dirty="0"/>
              <a:t>Tritrichomonas foetus</a:t>
            </a:r>
          </a:p>
          <a:p>
            <a:r>
              <a:rPr lang="en-US" dirty="0"/>
              <a:t>Licensed to reduce shedding of </a:t>
            </a:r>
            <a:r>
              <a:rPr lang="en-US" i="1" dirty="0"/>
              <a:t>Tritrichomonas foetus</a:t>
            </a:r>
            <a:r>
              <a:rPr lang="en-US" dirty="0"/>
              <a:t> organisms</a:t>
            </a:r>
          </a:p>
          <a:p>
            <a:r>
              <a:rPr lang="en-US" dirty="0"/>
              <a:t>Dosage:</a:t>
            </a:r>
          </a:p>
          <a:p>
            <a:pPr lvl="1"/>
            <a:r>
              <a:rPr lang="en-US" dirty="0"/>
              <a:t>Initial dose - 2 mL SQ</a:t>
            </a:r>
          </a:p>
          <a:p>
            <a:pPr lvl="1"/>
            <a:r>
              <a:rPr lang="en-US" dirty="0"/>
              <a:t>Second dose 2 to 4 weeks later. The last injection should precede the breeding season by 4 weeks. </a:t>
            </a:r>
          </a:p>
          <a:p>
            <a:pPr lvl="1"/>
            <a:r>
              <a:rPr lang="en-US" dirty="0"/>
              <a:t>Revaccinate annually</a:t>
            </a:r>
          </a:p>
        </p:txBody>
      </p:sp>
      <p:pic>
        <p:nvPicPr>
          <p:cNvPr id="4" name="Picture 3">
            <a:extLst>
              <a:ext uri="{FF2B5EF4-FFF2-40B4-BE49-F238E27FC236}">
                <a16:creationId xmlns:a16="http://schemas.microsoft.com/office/drawing/2014/main" id="{DB67DB9D-3B42-4CC7-9834-264992D5E80F}"/>
              </a:ext>
            </a:extLst>
          </p:cNvPr>
          <p:cNvPicPr>
            <a:picLocks noChangeAspect="1"/>
          </p:cNvPicPr>
          <p:nvPr/>
        </p:nvPicPr>
        <p:blipFill rotWithShape="1">
          <a:blip r:embed="rId2"/>
          <a:srcRect l="29000" t="32148" r="53583" b="9630"/>
          <a:stretch/>
        </p:blipFill>
        <p:spPr>
          <a:xfrm>
            <a:off x="9530080" y="1432560"/>
            <a:ext cx="2123440" cy="3992880"/>
          </a:xfrm>
          <a:prstGeom prst="rect">
            <a:avLst/>
          </a:prstGeom>
          <a:ln>
            <a:solidFill>
              <a:schemeClr val="tx1"/>
            </a:solidFill>
          </a:ln>
        </p:spPr>
      </p:pic>
    </p:spTree>
    <p:extLst>
      <p:ext uri="{BB962C8B-B14F-4D97-AF65-F5344CB8AC3E}">
        <p14:creationId xmlns:p14="http://schemas.microsoft.com/office/powerpoint/2010/main" val="274158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5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 email, website&#10;&#10;Description automatically generated">
            <a:extLst>
              <a:ext uri="{FF2B5EF4-FFF2-40B4-BE49-F238E27FC236}">
                <a16:creationId xmlns:a16="http://schemas.microsoft.com/office/drawing/2014/main" id="{24972CDB-9F7D-4973-8A97-33B01787A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738565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C3E957B-AF55-4C46-AD18-0794D3A2ED70}"/>
              </a:ext>
            </a:extLst>
          </p:cNvPr>
          <p:cNvSpPr>
            <a:spLocks noGrp="1"/>
          </p:cNvSpPr>
          <p:nvPr>
            <p:ph type="title"/>
          </p:nvPr>
        </p:nvSpPr>
        <p:spPr>
          <a:xfrm>
            <a:off x="1137035" y="609600"/>
            <a:ext cx="3595678" cy="1330839"/>
          </a:xfrm>
        </p:spPr>
        <p:txBody>
          <a:bodyPr vert="horz" lIns="91440" tIns="45720" rIns="91440" bIns="45720" rtlCol="0" anchor="ctr">
            <a:normAutofit/>
          </a:bodyPr>
          <a:lstStyle/>
          <a:p>
            <a:r>
              <a:rPr lang="en-US"/>
              <a:t>Objective</a:t>
            </a:r>
          </a:p>
        </p:txBody>
      </p:sp>
      <p:sp>
        <p:nvSpPr>
          <p:cNvPr id="3" name="Content Placeholder 2">
            <a:extLst>
              <a:ext uri="{FF2B5EF4-FFF2-40B4-BE49-F238E27FC236}">
                <a16:creationId xmlns:a16="http://schemas.microsoft.com/office/drawing/2014/main" id="{DE12A67F-0533-4AEA-943C-45A0375AF1EA}"/>
              </a:ext>
            </a:extLst>
          </p:cNvPr>
          <p:cNvSpPr>
            <a:spLocks noGrp="1"/>
          </p:cNvSpPr>
          <p:nvPr>
            <p:ph idx="4294967295"/>
          </p:nvPr>
        </p:nvSpPr>
        <p:spPr>
          <a:xfrm>
            <a:off x="1137034" y="2194102"/>
            <a:ext cx="3158741" cy="3908586"/>
          </a:xfrm>
        </p:spPr>
        <p:txBody>
          <a:bodyPr vert="horz" lIns="91440" tIns="45720" rIns="91440" bIns="45720" rtlCol="0">
            <a:normAutofit/>
          </a:bodyPr>
          <a:lstStyle/>
          <a:p>
            <a:r>
              <a:rPr lang="en-US" sz="2000"/>
              <a:t>To provide a basic level introduction to Bovine Trichomoniasis</a:t>
            </a:r>
          </a:p>
          <a:p>
            <a:r>
              <a:rPr lang="en-US" sz="2000"/>
              <a:t>Understand the Trich disease reporting requirements in NE. </a:t>
            </a:r>
          </a:p>
        </p:txBody>
      </p:sp>
      <p:pic>
        <p:nvPicPr>
          <p:cNvPr id="5" name="Picture 4">
            <a:extLst>
              <a:ext uri="{FF2B5EF4-FFF2-40B4-BE49-F238E27FC236}">
                <a16:creationId xmlns:a16="http://schemas.microsoft.com/office/drawing/2014/main" id="{5E9E010D-46C6-47DC-99A5-5851779F10C7}"/>
              </a:ext>
            </a:extLst>
          </p:cNvPr>
          <p:cNvPicPr>
            <a:picLocks noChangeAspect="1"/>
          </p:cNvPicPr>
          <p:nvPr/>
        </p:nvPicPr>
        <p:blipFill rotWithShape="1">
          <a:blip r:embed="rId2">
            <a:extLst>
              <a:ext uri="{28A0092B-C50C-407E-A947-70E740481C1C}">
                <a14:useLocalDpi xmlns:a14="http://schemas.microsoft.com/office/drawing/2010/main" val="0"/>
              </a:ext>
            </a:extLst>
          </a:blip>
          <a:srcRect l="2145" r="18635"/>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199210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1B6FD978-F3CE-4063-9E6F-925DCB8BF0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5354" y="0"/>
            <a:ext cx="9171864" cy="7360421"/>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042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mammal, bovine&#10;&#10;Description automatically generated">
            <a:extLst>
              <a:ext uri="{FF2B5EF4-FFF2-40B4-BE49-F238E27FC236}">
                <a16:creationId xmlns:a16="http://schemas.microsoft.com/office/drawing/2014/main" id="{9263A49C-61DA-48C6-9038-4B0C2C70B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286" y="-207130"/>
            <a:ext cx="7364628" cy="9008719"/>
          </a:xfrm>
          <a:prstGeom prst="rect">
            <a:avLst/>
          </a:prstGeom>
        </p:spPr>
      </p:pic>
    </p:spTree>
    <p:extLst>
      <p:ext uri="{BB962C8B-B14F-4D97-AF65-F5344CB8AC3E}">
        <p14:creationId xmlns:p14="http://schemas.microsoft.com/office/powerpoint/2010/main" val="1285340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27B2-D93B-4DAE-8D6C-829C2666106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Questions</a:t>
            </a:r>
          </a:p>
        </p:txBody>
      </p:sp>
      <p:pic>
        <p:nvPicPr>
          <p:cNvPr id="5" name="Content Placeholder 4" descr="A couple of cows stand in a field&#10;&#10;Description automatically generated with medium confidence">
            <a:extLst>
              <a:ext uri="{FF2B5EF4-FFF2-40B4-BE49-F238E27FC236}">
                <a16:creationId xmlns:a16="http://schemas.microsoft.com/office/drawing/2014/main" id="{AC0C6961-8F9C-4504-A321-45B224AECB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51" b="17449"/>
          <a:stretch/>
        </p:blipFill>
        <p:spPr>
          <a:xfrm>
            <a:off x="102921" y="0"/>
            <a:ext cx="12191980" cy="6857990"/>
          </a:xfrm>
          <a:prstGeom prst="rect">
            <a:avLst/>
          </a:prstGeom>
        </p:spPr>
      </p:pic>
      <p:sp>
        <p:nvSpPr>
          <p:cNvPr id="3" name="TextBox 2">
            <a:extLst>
              <a:ext uri="{FF2B5EF4-FFF2-40B4-BE49-F238E27FC236}">
                <a16:creationId xmlns:a16="http://schemas.microsoft.com/office/drawing/2014/main" id="{29D52A97-A933-477F-895F-8CD7AB5F4E8A}"/>
              </a:ext>
            </a:extLst>
          </p:cNvPr>
          <p:cNvSpPr txBox="1"/>
          <p:nvPr/>
        </p:nvSpPr>
        <p:spPr>
          <a:xfrm>
            <a:off x="1411357" y="516835"/>
            <a:ext cx="5814392" cy="769441"/>
          </a:xfrm>
          <a:prstGeom prst="rect">
            <a:avLst/>
          </a:prstGeom>
          <a:noFill/>
        </p:spPr>
        <p:txBody>
          <a:bodyPr wrap="square" rtlCol="0">
            <a:spAutoFit/>
          </a:bodyPr>
          <a:lstStyle/>
          <a:p>
            <a:r>
              <a:rPr lang="en-US" sz="4400" b="1" u="sng" dirty="0"/>
              <a:t>Questions?</a:t>
            </a:r>
          </a:p>
        </p:txBody>
      </p:sp>
      <p:sp>
        <p:nvSpPr>
          <p:cNvPr id="4" name="TextBox 3">
            <a:extLst>
              <a:ext uri="{FF2B5EF4-FFF2-40B4-BE49-F238E27FC236}">
                <a16:creationId xmlns:a16="http://schemas.microsoft.com/office/drawing/2014/main" id="{C5D915CE-001C-4B72-BAA8-F72E8A526145}"/>
              </a:ext>
            </a:extLst>
          </p:cNvPr>
          <p:cNvSpPr txBox="1"/>
          <p:nvPr/>
        </p:nvSpPr>
        <p:spPr>
          <a:xfrm>
            <a:off x="8972017" y="420660"/>
            <a:ext cx="3518452" cy="1200329"/>
          </a:xfrm>
          <a:prstGeom prst="rect">
            <a:avLst/>
          </a:prstGeom>
          <a:noFill/>
        </p:spPr>
        <p:txBody>
          <a:bodyPr wrap="square" rtlCol="0">
            <a:spAutoFit/>
          </a:bodyPr>
          <a:lstStyle/>
          <a:p>
            <a:r>
              <a:rPr lang="en-US" dirty="0"/>
              <a:t>Roger Dudley DVM</a:t>
            </a:r>
          </a:p>
          <a:p>
            <a:r>
              <a:rPr lang="en-US" dirty="0"/>
              <a:t>NE State Veterinarian</a:t>
            </a:r>
          </a:p>
          <a:p>
            <a:r>
              <a:rPr lang="en-US" dirty="0">
                <a:hlinkClick r:id="rId3">
                  <a:extLst>
                    <a:ext uri="{A12FA001-AC4F-418D-AE19-62706E023703}">
                      <ahyp:hlinkClr xmlns:ahyp="http://schemas.microsoft.com/office/drawing/2018/hyperlinkcolor" val="tx"/>
                    </a:ext>
                  </a:extLst>
                </a:hlinkClick>
              </a:rPr>
              <a:t>roger.dudley@nebraska.gov</a:t>
            </a:r>
            <a:endParaRPr lang="en-US" dirty="0"/>
          </a:p>
          <a:p>
            <a:r>
              <a:rPr lang="en-US" dirty="0"/>
              <a:t>402-471-2351</a:t>
            </a:r>
          </a:p>
        </p:txBody>
      </p:sp>
    </p:spTree>
    <p:extLst>
      <p:ext uri="{BB962C8B-B14F-4D97-AF65-F5344CB8AC3E}">
        <p14:creationId xmlns:p14="http://schemas.microsoft.com/office/powerpoint/2010/main" val="3086353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43000"/>
          </a:xfrm>
        </p:spPr>
        <p:txBody>
          <a:bodyPr/>
          <a:lstStyle/>
          <a:p>
            <a:r>
              <a:rPr lang="en-US" i="1" dirty="0" err="1"/>
              <a:t>Tritrichomonas</a:t>
            </a:r>
            <a:r>
              <a:rPr lang="en-US" i="1" dirty="0"/>
              <a:t> </a:t>
            </a:r>
            <a:r>
              <a:rPr lang="en-US" i="1" dirty="0" err="1"/>
              <a:t>foetus</a:t>
            </a:r>
            <a:endParaRPr lang="en-US" i="1" dirty="0"/>
          </a:p>
        </p:txBody>
      </p:sp>
      <p:sp>
        <p:nvSpPr>
          <p:cNvPr id="4" name="Content Placeholder 3"/>
          <p:cNvSpPr>
            <a:spLocks noGrp="1"/>
          </p:cNvSpPr>
          <p:nvPr>
            <p:ph sz="half" idx="1"/>
          </p:nvPr>
        </p:nvSpPr>
        <p:spPr>
          <a:xfrm>
            <a:off x="1981200" y="1914524"/>
            <a:ext cx="4343400" cy="4392007"/>
          </a:xfrm>
        </p:spPr>
        <p:txBody>
          <a:bodyPr>
            <a:normAutofit/>
          </a:bodyPr>
          <a:lstStyle/>
          <a:p>
            <a:r>
              <a:rPr lang="en-US" dirty="0"/>
              <a:t>Tri = 3; </a:t>
            </a:r>
            <a:r>
              <a:rPr lang="en-US" dirty="0" err="1"/>
              <a:t>trich</a:t>
            </a:r>
            <a:r>
              <a:rPr lang="en-US" dirty="0"/>
              <a:t> = hair</a:t>
            </a:r>
          </a:p>
          <a:p>
            <a:r>
              <a:rPr lang="en-US" dirty="0"/>
              <a:t>10-25</a:t>
            </a:r>
            <a:r>
              <a:rPr lang="en-US" i="1" dirty="0"/>
              <a:t> </a:t>
            </a:r>
            <a:r>
              <a:rPr lang="en-US" dirty="0"/>
              <a:t>µm x 5-10 µm</a:t>
            </a:r>
          </a:p>
          <a:p>
            <a:r>
              <a:rPr lang="en-US" dirty="0"/>
              <a:t>Obligate parasite of the bovine reproductive tract</a:t>
            </a:r>
          </a:p>
          <a:p>
            <a:r>
              <a:rPr lang="en-US" dirty="0"/>
              <a:t>Highly contagious venereal disease</a:t>
            </a:r>
          </a:p>
          <a:p>
            <a:r>
              <a:rPr lang="en-US" dirty="0"/>
              <a:t>No approved treatment</a:t>
            </a:r>
          </a:p>
        </p:txBody>
      </p:sp>
      <p:pic>
        <p:nvPicPr>
          <p:cNvPr id="9" name="Content Placeholder 8" descr="DSC00015.JPG"/>
          <p:cNvPicPr>
            <a:picLocks noGrp="1" noChangeAspect="1"/>
          </p:cNvPicPr>
          <p:nvPr>
            <p:ph sz="half" idx="2"/>
          </p:nvPr>
        </p:nvPicPr>
        <p:blipFill>
          <a:blip r:embed="rId4" cstate="print"/>
          <a:stretch>
            <a:fillRect/>
          </a:stretch>
        </p:blipFill>
        <p:spPr>
          <a:xfrm>
            <a:off x="7896225" y="400049"/>
            <a:ext cx="4038600" cy="3028950"/>
          </a:xfrm>
          <a:ln>
            <a:solidFill>
              <a:schemeClr val="tx1"/>
            </a:solidFill>
          </a:ln>
        </p:spPr>
      </p:pic>
      <p:pic>
        <p:nvPicPr>
          <p:cNvPr id="7" name="Picture 6" descr="A jellyfish floating in water&#10;&#10;Description automatically generated with medium confidence">
            <a:extLst>
              <a:ext uri="{FF2B5EF4-FFF2-40B4-BE49-F238E27FC236}">
                <a16:creationId xmlns:a16="http://schemas.microsoft.com/office/drawing/2014/main" id="{EA12ED24-4A88-45E4-92D7-2B85758C9821}"/>
              </a:ext>
            </a:extLst>
          </p:cNvPr>
          <p:cNvPicPr>
            <a:picLocks noChangeAspect="1"/>
          </p:cNvPicPr>
          <p:nvPr/>
        </p:nvPicPr>
        <p:blipFill rotWithShape="1">
          <a:blip r:embed="rId5">
            <a:extLst>
              <a:ext uri="{28A0092B-C50C-407E-A947-70E740481C1C}">
                <a14:useLocalDpi xmlns:a14="http://schemas.microsoft.com/office/drawing/2010/main" val="0"/>
              </a:ext>
            </a:extLst>
          </a:blip>
          <a:srcRect l="28750" t="25000" r="27083" b="30833"/>
          <a:stretch/>
        </p:blipFill>
        <p:spPr>
          <a:xfrm>
            <a:off x="7896225" y="3428999"/>
            <a:ext cx="4038601" cy="3028949"/>
          </a:xfrm>
          <a:prstGeom prst="rect">
            <a:avLst/>
          </a:prstGeom>
          <a:ln>
            <a:solidFill>
              <a:schemeClr val="tx1"/>
            </a:solidFill>
          </a:ln>
        </p:spPr>
      </p:pic>
      <p:pic>
        <p:nvPicPr>
          <p:cNvPr id="5" name="Picture 4" descr="A picture containing night, stone&#10;&#10;Description automatically generated">
            <a:extLst>
              <a:ext uri="{FF2B5EF4-FFF2-40B4-BE49-F238E27FC236}">
                <a16:creationId xmlns:a16="http://schemas.microsoft.com/office/drawing/2014/main" id="{37464CA7-A314-48BC-BA59-7AC20398C2D3}"/>
              </a:ext>
            </a:extLst>
          </p:cNvPr>
          <p:cNvPicPr>
            <a:picLocks noChangeAspect="1"/>
          </p:cNvPicPr>
          <p:nvPr/>
        </p:nvPicPr>
        <p:blipFill rotWithShape="1">
          <a:blip r:embed="rId6">
            <a:extLst>
              <a:ext uri="{28A0092B-C50C-407E-A947-70E740481C1C}">
                <a14:useLocalDpi xmlns:a14="http://schemas.microsoft.com/office/drawing/2010/main" val="0"/>
              </a:ext>
            </a:extLst>
          </a:blip>
          <a:srcRect l="30313" t="29583" r="36563" b="37291"/>
          <a:stretch/>
        </p:blipFill>
        <p:spPr>
          <a:xfrm>
            <a:off x="7515225" y="1914524"/>
            <a:ext cx="4038600" cy="3028950"/>
          </a:xfrm>
          <a:prstGeom prst="rect">
            <a:avLst/>
          </a:prstGeom>
          <a:ln>
            <a:solidFill>
              <a:schemeClr val="tx1"/>
            </a:solidFill>
          </a:ln>
        </p:spPr>
      </p:pic>
    </p:spTree>
    <p:custDataLst>
      <p:tags r:id="rId1"/>
    </p:custDataLst>
    <p:extLst>
      <p:ext uri="{BB962C8B-B14F-4D97-AF65-F5344CB8AC3E}">
        <p14:creationId xmlns:p14="http://schemas.microsoft.com/office/powerpoint/2010/main" val="342425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40080" y="325369"/>
            <a:ext cx="4368602" cy="1956841"/>
          </a:xfrm>
        </p:spPr>
        <p:txBody>
          <a:bodyPr anchor="b">
            <a:normAutofit/>
          </a:bodyPr>
          <a:lstStyle/>
          <a:p>
            <a:r>
              <a:rPr lang="en-US" sz="5400" dirty="0"/>
              <a:t>History</a:t>
            </a:r>
          </a:p>
        </p:txBody>
      </p:sp>
      <p:sp>
        <p:nvSpPr>
          <p:cNvPr id="6" name="Content Placeholder 5"/>
          <p:cNvSpPr>
            <a:spLocks noGrp="1"/>
          </p:cNvSpPr>
          <p:nvPr>
            <p:ph idx="1"/>
          </p:nvPr>
        </p:nvSpPr>
        <p:spPr>
          <a:xfrm>
            <a:off x="640080" y="2872899"/>
            <a:ext cx="4544662" cy="3320668"/>
          </a:xfrm>
        </p:spPr>
        <p:txBody>
          <a:bodyPr>
            <a:normAutofit/>
          </a:bodyPr>
          <a:lstStyle/>
          <a:p>
            <a:r>
              <a:rPr lang="en-US" dirty="0"/>
              <a:t>1888 France </a:t>
            </a:r>
          </a:p>
          <a:p>
            <a:r>
              <a:rPr lang="en-US" dirty="0"/>
              <a:t>1920’s World-wide</a:t>
            </a:r>
          </a:p>
          <a:p>
            <a:r>
              <a:rPr lang="en-US" dirty="0"/>
              <a:t>1932 Pennsylvania dairy </a:t>
            </a:r>
          </a:p>
          <a:p>
            <a:r>
              <a:rPr lang="en-US" dirty="0"/>
              <a:t>1958 Western U.S. </a:t>
            </a:r>
          </a:p>
          <a:p>
            <a:endParaRPr lang="en-US" sz="2200" dirty="0"/>
          </a:p>
        </p:txBody>
      </p:sp>
      <p:pic>
        <p:nvPicPr>
          <p:cNvPr id="7" name="Picture 6" descr="A picture containing grass, outdoor, sky, field&#10;&#10;Description automatically generated">
            <a:extLst>
              <a:ext uri="{FF2B5EF4-FFF2-40B4-BE49-F238E27FC236}">
                <a16:creationId xmlns:a16="http://schemas.microsoft.com/office/drawing/2014/main" id="{6B713487-256F-4468-A7E0-56E1A8D2C7C7}"/>
              </a:ext>
            </a:extLst>
          </p:cNvPr>
          <p:cNvPicPr>
            <a:picLocks noChangeAspect="1"/>
          </p:cNvPicPr>
          <p:nvPr/>
        </p:nvPicPr>
        <p:blipFill rotWithShape="1">
          <a:blip r:embed="rId3">
            <a:extLst>
              <a:ext uri="{28A0092B-C50C-407E-A947-70E740481C1C}">
                <a14:useLocalDpi xmlns:a14="http://schemas.microsoft.com/office/drawing/2010/main" val="0"/>
              </a:ext>
            </a:extLst>
          </a:blip>
          <a:srcRect l="10984" r="1378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5268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82057" y="652927"/>
            <a:ext cx="9027886" cy="5552149"/>
            <a:chOff x="58057" y="652926"/>
            <a:chExt cx="9027886" cy="5552149"/>
          </a:xfrm>
        </p:grpSpPr>
        <p:grpSp>
          <p:nvGrpSpPr>
            <p:cNvPr id="3" name="Group 2"/>
            <p:cNvGrpSpPr/>
            <p:nvPr/>
          </p:nvGrpSpPr>
          <p:grpSpPr>
            <a:xfrm>
              <a:off x="58057" y="652926"/>
              <a:ext cx="9027886" cy="5552149"/>
              <a:chOff x="58057" y="652926"/>
              <a:chExt cx="9027886" cy="5552149"/>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70"/>
              <a:stretch/>
            </p:blipFill>
            <p:spPr>
              <a:xfrm>
                <a:off x="58057" y="652926"/>
                <a:ext cx="9027886" cy="5552149"/>
              </a:xfrm>
              <a:prstGeom prst="rect">
                <a:avLst/>
              </a:prstGeom>
            </p:spPr>
          </p:pic>
          <p:sp>
            <p:nvSpPr>
              <p:cNvPr id="2" name="TextBox 1"/>
              <p:cNvSpPr txBox="1"/>
              <p:nvPr/>
            </p:nvSpPr>
            <p:spPr>
              <a:xfrm>
                <a:off x="58057" y="5791200"/>
                <a:ext cx="3523343" cy="261610"/>
              </a:xfrm>
              <a:prstGeom prst="rect">
                <a:avLst/>
              </a:prstGeom>
              <a:noFill/>
            </p:spPr>
            <p:txBody>
              <a:bodyPr wrap="square" rtlCol="0">
                <a:spAutoFit/>
              </a:bodyPr>
              <a:lstStyle/>
              <a:p>
                <a:r>
                  <a:rPr lang="en-US" sz="1100" i="1" dirty="0"/>
                  <a:t>Courtesy of VectorTemplates.com</a:t>
                </a:r>
              </a:p>
            </p:txBody>
          </p:sp>
        </p:grpSp>
        <p:sp>
          <p:nvSpPr>
            <p:cNvPr id="5" name="Oval 4"/>
            <p:cNvSpPr/>
            <p:nvPr/>
          </p:nvSpPr>
          <p:spPr>
            <a:xfrm rot="21067863">
              <a:off x="1613082" y="1363784"/>
              <a:ext cx="926100" cy="314573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1448119">
              <a:off x="783627" y="1711537"/>
              <a:ext cx="463050" cy="17008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9803519">
              <a:off x="7417214" y="4843810"/>
              <a:ext cx="188368" cy="10205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5169583" y="1121972"/>
            <a:ext cx="1852834" cy="470898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0" b="1" dirty="0">
                <a:ln w="11430"/>
                <a:gradFill>
                  <a:gsLst>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250880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04BB6-A8BB-450B-8EF6-4076CE04CC69}"/>
              </a:ext>
            </a:extLst>
          </p:cNvPr>
          <p:cNvSpPr>
            <a:spLocks noGrp="1"/>
          </p:cNvSpPr>
          <p:nvPr>
            <p:ph type="title"/>
          </p:nvPr>
        </p:nvSpPr>
        <p:spPr/>
        <p:txBody>
          <a:bodyPr/>
          <a:lstStyle/>
          <a:p>
            <a:r>
              <a:rPr lang="en-US" dirty="0"/>
              <a:t>Historic Prevalence – </a:t>
            </a:r>
          </a:p>
        </p:txBody>
      </p:sp>
      <p:sp>
        <p:nvSpPr>
          <p:cNvPr id="3" name="Content Placeholder 2">
            <a:extLst>
              <a:ext uri="{FF2B5EF4-FFF2-40B4-BE49-F238E27FC236}">
                <a16:creationId xmlns:a16="http://schemas.microsoft.com/office/drawing/2014/main" id="{6971342E-E7D1-4D0B-8092-C3184623FD0F}"/>
              </a:ext>
            </a:extLst>
          </p:cNvPr>
          <p:cNvSpPr>
            <a:spLocks noGrp="1"/>
          </p:cNvSpPr>
          <p:nvPr>
            <p:ph idx="1"/>
          </p:nvPr>
        </p:nvSpPr>
        <p:spPr>
          <a:xfrm>
            <a:off x="838200" y="1690688"/>
            <a:ext cx="10515600" cy="4802187"/>
          </a:xfrm>
        </p:spPr>
        <p:txBody>
          <a:bodyPr>
            <a:normAutofit/>
          </a:bodyPr>
          <a:lstStyle/>
          <a:p>
            <a:r>
              <a:rPr lang="en-US" dirty="0"/>
              <a:t>California (1988-1989) – 15.8% herds; 4.1% bulls</a:t>
            </a:r>
          </a:p>
          <a:p>
            <a:r>
              <a:rPr lang="en-US" dirty="0">
                <a:highlight>
                  <a:srgbClr val="FFFF00"/>
                </a:highlight>
              </a:rPr>
              <a:t>Nebraska/Colorado abattoirs (1988-1990) – 0.172% bulls</a:t>
            </a:r>
          </a:p>
          <a:p>
            <a:r>
              <a:rPr lang="en-US" dirty="0"/>
              <a:t>Idaho (1989-1990) – 4.4% herds; 1.63% bulls</a:t>
            </a:r>
          </a:p>
          <a:p>
            <a:r>
              <a:rPr lang="en-US" dirty="0"/>
              <a:t>Idaho (1990-1991) – 3.0% herds; 0.74% bulls</a:t>
            </a:r>
          </a:p>
          <a:p>
            <a:r>
              <a:rPr lang="en-US" dirty="0"/>
              <a:t>Florida (1995-1996 – 81.8% herds; 11.9% bulls</a:t>
            </a:r>
          </a:p>
          <a:p>
            <a:r>
              <a:rPr lang="en-US" dirty="0"/>
              <a:t>Florida (1997-1999) – 28.8% herds; 6.0% bulls</a:t>
            </a:r>
          </a:p>
          <a:p>
            <a:r>
              <a:rPr lang="en-US" dirty="0"/>
              <a:t>Alabama (2002-2005) – 0.27% bulls</a:t>
            </a:r>
          </a:p>
          <a:p>
            <a:r>
              <a:rPr lang="en-US" dirty="0"/>
              <a:t>Tennessee	(2013-2016) – &lt;0.01% bulls</a:t>
            </a:r>
          </a:p>
          <a:p>
            <a:r>
              <a:rPr lang="en-US" dirty="0"/>
              <a:t>Wyoming (2007-2010) – 2.17% herds</a:t>
            </a:r>
          </a:p>
          <a:p>
            <a:pPr marL="0" indent="0">
              <a:buNone/>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6921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378215291"/>
              </p:ext>
            </p:extLst>
          </p:nvPr>
        </p:nvGraphicFramePr>
        <p:xfrm>
          <a:off x="685800" y="1435509"/>
          <a:ext cx="10820400" cy="499478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0AFF78E3-9FD0-90BD-061A-45CC7D7D46B8}"/>
              </a:ext>
            </a:extLst>
          </p:cNvPr>
          <p:cNvSpPr txBox="1"/>
          <p:nvPr/>
        </p:nvSpPr>
        <p:spPr>
          <a:xfrm>
            <a:off x="1745530" y="235670"/>
            <a:ext cx="8700940" cy="769441"/>
          </a:xfrm>
          <a:prstGeom prst="rect">
            <a:avLst/>
          </a:prstGeom>
          <a:noFill/>
        </p:spPr>
        <p:txBody>
          <a:bodyPr wrap="square" rtlCol="0">
            <a:spAutoFit/>
          </a:bodyPr>
          <a:lstStyle/>
          <a:p>
            <a:pPr algn="ctr"/>
            <a:r>
              <a:rPr lang="en-US" sz="4400" dirty="0"/>
              <a:t>Nebraska </a:t>
            </a:r>
            <a:r>
              <a:rPr lang="en-US" sz="4400" dirty="0" err="1"/>
              <a:t>Trich</a:t>
            </a:r>
            <a:r>
              <a:rPr lang="en-US" sz="4400" dirty="0"/>
              <a:t> Counties</a:t>
            </a:r>
          </a:p>
        </p:txBody>
      </p:sp>
    </p:spTree>
    <p:extLst>
      <p:ext uri="{BB962C8B-B14F-4D97-AF65-F5344CB8AC3E}">
        <p14:creationId xmlns:p14="http://schemas.microsoft.com/office/powerpoint/2010/main" val="1830415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77963"/>
            <a:ext cx="8080084"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79"/>
          <p:cNvSpPr txBox="1">
            <a:spLocks noChangeArrowheads="1"/>
          </p:cNvSpPr>
          <p:nvPr/>
        </p:nvSpPr>
        <p:spPr bwMode="auto">
          <a:xfrm>
            <a:off x="4079528" y="67400"/>
            <a:ext cx="418822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latin typeface="Arial" panose="020B0604020202020204" pitchFamily="34" charset="0"/>
              </a:rPr>
              <a:t>Nebraska Department of Agriculture</a:t>
            </a:r>
          </a:p>
          <a:p>
            <a:pPr algn="ctr" eaLnBrk="1" hangingPunct="1">
              <a:spcBef>
                <a:spcPct val="0"/>
              </a:spcBef>
              <a:buFontTx/>
              <a:buNone/>
            </a:pPr>
            <a:r>
              <a:rPr lang="en-US" altLang="en-US" sz="1400" dirty="0">
                <a:latin typeface="Arial" panose="020B0604020202020204" pitchFamily="34" charset="0"/>
              </a:rPr>
              <a:t>Animal &amp; Plant Health Protection </a:t>
            </a:r>
          </a:p>
          <a:p>
            <a:pPr algn="ctr" eaLnBrk="1" hangingPunct="1">
              <a:spcBef>
                <a:spcPct val="0"/>
              </a:spcBef>
              <a:buFontTx/>
              <a:buNone/>
            </a:pPr>
            <a:r>
              <a:rPr lang="en-US" altLang="en-US" sz="1400" i="1" dirty="0">
                <a:latin typeface="Arial" panose="020B0604020202020204" pitchFamily="34" charset="0"/>
              </a:rPr>
              <a:t>Trichomoniasis Positives / Herds 2015 – 2023</a:t>
            </a:r>
          </a:p>
          <a:p>
            <a:pPr algn="ctr" eaLnBrk="1" hangingPunct="1">
              <a:spcBef>
                <a:spcPct val="0"/>
              </a:spcBef>
              <a:buFontTx/>
              <a:buNone/>
            </a:pPr>
            <a:r>
              <a:rPr lang="en-US" altLang="en-US" sz="1200" dirty="0">
                <a:latin typeface="Arial" panose="020B0604020202020204" pitchFamily="34" charset="0"/>
              </a:rPr>
              <a:t>Dr. Roger Dudley – State Veterinarian</a:t>
            </a:r>
          </a:p>
          <a:p>
            <a:pPr algn="ctr" eaLnBrk="1" hangingPunct="1">
              <a:spcBef>
                <a:spcPct val="0"/>
              </a:spcBef>
              <a:buFontTx/>
              <a:buNone/>
            </a:pPr>
            <a:r>
              <a:rPr lang="en-US" altLang="en-US" sz="1200" dirty="0">
                <a:latin typeface="Arial" panose="020B0604020202020204" pitchFamily="34" charset="0"/>
              </a:rPr>
              <a:t>Dr. Kaylie Fritts – Deputy State Veterinarian</a:t>
            </a:r>
          </a:p>
          <a:p>
            <a:pPr algn="ctr" eaLnBrk="1" hangingPunct="1">
              <a:spcBef>
                <a:spcPct val="0"/>
              </a:spcBef>
              <a:buFontTx/>
              <a:buNone/>
            </a:pPr>
            <a:endParaRPr lang="en-US" altLang="en-US" sz="1200" dirty="0">
              <a:latin typeface="Arial" panose="020B0604020202020204" pitchFamily="34" charset="0"/>
            </a:endParaRPr>
          </a:p>
        </p:txBody>
      </p:sp>
      <p:sp>
        <p:nvSpPr>
          <p:cNvPr id="2" name="TextBox 1"/>
          <p:cNvSpPr txBox="1"/>
          <p:nvPr/>
        </p:nvSpPr>
        <p:spPr>
          <a:xfrm>
            <a:off x="7086600" y="3657600"/>
            <a:ext cx="457200" cy="230832"/>
          </a:xfrm>
          <a:prstGeom prst="rect">
            <a:avLst/>
          </a:prstGeom>
          <a:noFill/>
        </p:spPr>
        <p:txBody>
          <a:bodyPr wrap="square" rtlCol="0">
            <a:spAutoFit/>
          </a:bodyPr>
          <a:lstStyle/>
          <a:p>
            <a:r>
              <a:rPr lang="en-US" sz="900" b="1" dirty="0">
                <a:solidFill>
                  <a:srgbClr val="FF0000"/>
                </a:solidFill>
              </a:rPr>
              <a:t>2/1</a:t>
            </a:r>
          </a:p>
        </p:txBody>
      </p:sp>
      <p:sp>
        <p:nvSpPr>
          <p:cNvPr id="36" name="TextBox 35"/>
          <p:cNvSpPr txBox="1"/>
          <p:nvPr/>
        </p:nvSpPr>
        <p:spPr>
          <a:xfrm>
            <a:off x="7515398" y="3461506"/>
            <a:ext cx="457200" cy="230832"/>
          </a:xfrm>
          <a:prstGeom prst="rect">
            <a:avLst/>
          </a:prstGeom>
          <a:noFill/>
        </p:spPr>
        <p:txBody>
          <a:bodyPr wrap="square" rtlCol="0">
            <a:spAutoFit/>
          </a:bodyPr>
          <a:lstStyle/>
          <a:p>
            <a:r>
              <a:rPr lang="en-US" sz="900" b="1" dirty="0">
                <a:solidFill>
                  <a:srgbClr val="FF0000"/>
                </a:solidFill>
              </a:rPr>
              <a:t>5/1</a:t>
            </a:r>
          </a:p>
        </p:txBody>
      </p:sp>
      <p:sp>
        <p:nvSpPr>
          <p:cNvPr id="37" name="TextBox 36"/>
          <p:cNvSpPr txBox="1"/>
          <p:nvPr/>
        </p:nvSpPr>
        <p:spPr>
          <a:xfrm>
            <a:off x="7460673" y="5135563"/>
            <a:ext cx="457200" cy="369332"/>
          </a:xfrm>
          <a:prstGeom prst="rect">
            <a:avLst/>
          </a:prstGeom>
          <a:noFill/>
        </p:spPr>
        <p:txBody>
          <a:bodyPr wrap="square" rtlCol="0">
            <a:spAutoFit/>
          </a:bodyPr>
          <a:lstStyle/>
          <a:p>
            <a:r>
              <a:rPr lang="en-US" sz="900" b="1" dirty="0">
                <a:solidFill>
                  <a:srgbClr val="FF0000"/>
                </a:solidFill>
              </a:rPr>
              <a:t>2/1</a:t>
            </a:r>
          </a:p>
          <a:p>
            <a:r>
              <a:rPr lang="en-US" sz="900" b="1" dirty="0">
                <a:solidFill>
                  <a:srgbClr val="000000"/>
                </a:solidFill>
              </a:rPr>
              <a:t>1/1</a:t>
            </a:r>
          </a:p>
        </p:txBody>
      </p:sp>
      <p:sp>
        <p:nvSpPr>
          <p:cNvPr id="38" name="TextBox 37"/>
          <p:cNvSpPr txBox="1"/>
          <p:nvPr/>
        </p:nvSpPr>
        <p:spPr>
          <a:xfrm>
            <a:off x="8383442" y="3674225"/>
            <a:ext cx="457200" cy="230832"/>
          </a:xfrm>
          <a:prstGeom prst="rect">
            <a:avLst/>
          </a:prstGeom>
          <a:noFill/>
        </p:spPr>
        <p:txBody>
          <a:bodyPr wrap="square" rtlCol="0">
            <a:spAutoFit/>
          </a:bodyPr>
          <a:lstStyle/>
          <a:p>
            <a:r>
              <a:rPr lang="en-US" sz="900" b="1" dirty="0">
                <a:solidFill>
                  <a:srgbClr val="FF0000"/>
                </a:solidFill>
              </a:rPr>
              <a:t>2/1</a:t>
            </a:r>
          </a:p>
        </p:txBody>
      </p:sp>
      <p:sp>
        <p:nvSpPr>
          <p:cNvPr id="39" name="TextBox 38"/>
          <p:cNvSpPr txBox="1"/>
          <p:nvPr/>
        </p:nvSpPr>
        <p:spPr>
          <a:xfrm>
            <a:off x="3622327" y="2011259"/>
            <a:ext cx="457200" cy="230832"/>
          </a:xfrm>
          <a:prstGeom prst="rect">
            <a:avLst/>
          </a:prstGeom>
          <a:noFill/>
        </p:spPr>
        <p:txBody>
          <a:bodyPr wrap="square" rtlCol="0">
            <a:spAutoFit/>
          </a:bodyPr>
          <a:lstStyle/>
          <a:p>
            <a:r>
              <a:rPr lang="en-US" sz="900" b="1" dirty="0">
                <a:solidFill>
                  <a:srgbClr val="FF0000"/>
                </a:solidFill>
              </a:rPr>
              <a:t>2/2</a:t>
            </a:r>
          </a:p>
        </p:txBody>
      </p:sp>
      <p:sp>
        <p:nvSpPr>
          <p:cNvPr id="40" name="TextBox 39"/>
          <p:cNvSpPr txBox="1"/>
          <p:nvPr/>
        </p:nvSpPr>
        <p:spPr>
          <a:xfrm>
            <a:off x="7442759" y="5712961"/>
            <a:ext cx="457200" cy="230832"/>
          </a:xfrm>
          <a:prstGeom prst="rect">
            <a:avLst/>
          </a:prstGeom>
          <a:noFill/>
        </p:spPr>
        <p:txBody>
          <a:bodyPr wrap="square" rtlCol="0">
            <a:spAutoFit/>
          </a:bodyPr>
          <a:lstStyle/>
          <a:p>
            <a:r>
              <a:rPr lang="en-US" sz="900" b="1" dirty="0">
                <a:solidFill>
                  <a:srgbClr val="FF0000"/>
                </a:solidFill>
              </a:rPr>
              <a:t>1/1</a:t>
            </a:r>
          </a:p>
        </p:txBody>
      </p:sp>
      <p:sp>
        <p:nvSpPr>
          <p:cNvPr id="41" name="TextBox 40"/>
          <p:cNvSpPr txBox="1"/>
          <p:nvPr/>
        </p:nvSpPr>
        <p:spPr>
          <a:xfrm flipH="1">
            <a:off x="2995347" y="1739862"/>
            <a:ext cx="457200" cy="230832"/>
          </a:xfrm>
          <a:prstGeom prst="rect">
            <a:avLst/>
          </a:prstGeom>
          <a:noFill/>
        </p:spPr>
        <p:txBody>
          <a:bodyPr wrap="square" rtlCol="0">
            <a:spAutoFit/>
          </a:bodyPr>
          <a:lstStyle/>
          <a:p>
            <a:r>
              <a:rPr lang="en-US" sz="900" b="1" dirty="0">
                <a:solidFill>
                  <a:srgbClr val="FF0000"/>
                </a:solidFill>
              </a:rPr>
              <a:t>1/1</a:t>
            </a:r>
          </a:p>
        </p:txBody>
      </p:sp>
      <p:sp>
        <p:nvSpPr>
          <p:cNvPr id="42" name="TextBox 41"/>
          <p:cNvSpPr txBox="1"/>
          <p:nvPr/>
        </p:nvSpPr>
        <p:spPr>
          <a:xfrm>
            <a:off x="7467600" y="2690999"/>
            <a:ext cx="457200" cy="230832"/>
          </a:xfrm>
          <a:prstGeom prst="rect">
            <a:avLst/>
          </a:prstGeom>
          <a:noFill/>
        </p:spPr>
        <p:txBody>
          <a:bodyPr wrap="square" rtlCol="0">
            <a:spAutoFit/>
          </a:bodyPr>
          <a:lstStyle/>
          <a:p>
            <a:r>
              <a:rPr lang="en-US" sz="900" b="1" dirty="0">
                <a:solidFill>
                  <a:srgbClr val="FF0000"/>
                </a:solidFill>
              </a:rPr>
              <a:t>1/1</a:t>
            </a:r>
          </a:p>
        </p:txBody>
      </p:sp>
      <p:sp>
        <p:nvSpPr>
          <p:cNvPr id="44" name="TextBox 43"/>
          <p:cNvSpPr txBox="1"/>
          <p:nvPr/>
        </p:nvSpPr>
        <p:spPr>
          <a:xfrm>
            <a:off x="9447161" y="5597545"/>
            <a:ext cx="457200" cy="230832"/>
          </a:xfrm>
          <a:prstGeom prst="rect">
            <a:avLst/>
          </a:prstGeom>
          <a:noFill/>
        </p:spPr>
        <p:txBody>
          <a:bodyPr wrap="square" rtlCol="0">
            <a:spAutoFit/>
          </a:bodyPr>
          <a:lstStyle/>
          <a:p>
            <a:r>
              <a:rPr lang="en-US" sz="900" b="1" dirty="0">
                <a:solidFill>
                  <a:srgbClr val="0070C0"/>
                </a:solidFill>
              </a:rPr>
              <a:t>3/1</a:t>
            </a:r>
          </a:p>
        </p:txBody>
      </p:sp>
      <p:sp>
        <p:nvSpPr>
          <p:cNvPr id="45" name="TextBox 44"/>
          <p:cNvSpPr txBox="1"/>
          <p:nvPr/>
        </p:nvSpPr>
        <p:spPr>
          <a:xfrm>
            <a:off x="7467600" y="3051966"/>
            <a:ext cx="457200" cy="230832"/>
          </a:xfrm>
          <a:prstGeom prst="rect">
            <a:avLst/>
          </a:prstGeom>
          <a:noFill/>
        </p:spPr>
        <p:txBody>
          <a:bodyPr wrap="square" rtlCol="0">
            <a:spAutoFit/>
          </a:bodyPr>
          <a:lstStyle/>
          <a:p>
            <a:r>
              <a:rPr lang="en-US" sz="900" b="1" dirty="0">
                <a:solidFill>
                  <a:srgbClr val="0070C0"/>
                </a:solidFill>
              </a:rPr>
              <a:t>15/2</a:t>
            </a:r>
          </a:p>
        </p:txBody>
      </p:sp>
      <p:sp>
        <p:nvSpPr>
          <p:cNvPr id="46" name="TextBox 45"/>
          <p:cNvSpPr txBox="1"/>
          <p:nvPr/>
        </p:nvSpPr>
        <p:spPr>
          <a:xfrm>
            <a:off x="3600160" y="2429389"/>
            <a:ext cx="457200" cy="230832"/>
          </a:xfrm>
          <a:prstGeom prst="rect">
            <a:avLst/>
          </a:prstGeom>
          <a:noFill/>
        </p:spPr>
        <p:txBody>
          <a:bodyPr wrap="square" rtlCol="0">
            <a:spAutoFit/>
          </a:bodyPr>
          <a:lstStyle/>
          <a:p>
            <a:r>
              <a:rPr lang="en-US" sz="900" b="1" dirty="0">
                <a:solidFill>
                  <a:srgbClr val="0070C0"/>
                </a:solidFill>
              </a:rPr>
              <a:t>2/1</a:t>
            </a:r>
          </a:p>
        </p:txBody>
      </p:sp>
      <p:sp>
        <p:nvSpPr>
          <p:cNvPr id="47" name="TextBox 46"/>
          <p:cNvSpPr txBox="1"/>
          <p:nvPr/>
        </p:nvSpPr>
        <p:spPr>
          <a:xfrm>
            <a:off x="9870107" y="4932223"/>
            <a:ext cx="406575" cy="253916"/>
          </a:xfrm>
          <a:prstGeom prst="rect">
            <a:avLst/>
          </a:prstGeom>
          <a:noFill/>
        </p:spPr>
        <p:txBody>
          <a:bodyPr wrap="square" rtlCol="0">
            <a:spAutoFit/>
          </a:bodyPr>
          <a:lstStyle/>
          <a:p>
            <a:r>
              <a:rPr lang="en-US" sz="1050" b="1" dirty="0">
                <a:solidFill>
                  <a:srgbClr val="0070C0"/>
                </a:solidFill>
              </a:rPr>
              <a:t>3/1</a:t>
            </a:r>
          </a:p>
        </p:txBody>
      </p:sp>
      <p:cxnSp>
        <p:nvCxnSpPr>
          <p:cNvPr id="48" name="Straight Arrow Connector 47"/>
          <p:cNvCxnSpPr>
            <a:stCxn id="47" idx="1"/>
          </p:cNvCxnSpPr>
          <p:nvPr/>
        </p:nvCxnSpPr>
        <p:spPr>
          <a:xfrm flipH="1" flipV="1">
            <a:off x="9525002" y="4858565"/>
            <a:ext cx="345105" cy="200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1"/>
          </p:cNvCxnSpPr>
          <p:nvPr/>
        </p:nvCxnSpPr>
        <p:spPr>
          <a:xfrm flipH="1">
            <a:off x="9601202" y="5059182"/>
            <a:ext cx="268905" cy="244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18960" y="4489234"/>
            <a:ext cx="2209800" cy="307777"/>
          </a:xfrm>
          <a:prstGeom prst="rect">
            <a:avLst/>
          </a:prstGeom>
          <a:noFill/>
        </p:spPr>
        <p:txBody>
          <a:bodyPr wrap="square" rtlCol="0">
            <a:spAutoFit/>
          </a:bodyPr>
          <a:lstStyle/>
          <a:p>
            <a:r>
              <a:rPr lang="en-US" sz="1400" u="sng" dirty="0"/>
              <a:t># Positive / # Herds</a:t>
            </a:r>
          </a:p>
        </p:txBody>
      </p:sp>
      <p:sp>
        <p:nvSpPr>
          <p:cNvPr id="9" name="TextBox 8"/>
          <p:cNvSpPr txBox="1"/>
          <p:nvPr/>
        </p:nvSpPr>
        <p:spPr>
          <a:xfrm>
            <a:off x="1709846" y="4796910"/>
            <a:ext cx="1185754" cy="261610"/>
          </a:xfrm>
          <a:prstGeom prst="rect">
            <a:avLst/>
          </a:prstGeom>
          <a:noFill/>
        </p:spPr>
        <p:txBody>
          <a:bodyPr wrap="square" rtlCol="0">
            <a:spAutoFit/>
          </a:bodyPr>
          <a:lstStyle/>
          <a:p>
            <a:r>
              <a:rPr lang="en-US" sz="1100" b="1" dirty="0">
                <a:solidFill>
                  <a:srgbClr val="FF0000"/>
                </a:solidFill>
              </a:rPr>
              <a:t>2015 = 16 / 9</a:t>
            </a:r>
          </a:p>
        </p:txBody>
      </p:sp>
      <p:sp>
        <p:nvSpPr>
          <p:cNvPr id="10" name="TextBox 9"/>
          <p:cNvSpPr txBox="1"/>
          <p:nvPr/>
        </p:nvSpPr>
        <p:spPr>
          <a:xfrm>
            <a:off x="1712719" y="5032404"/>
            <a:ext cx="1219389" cy="261610"/>
          </a:xfrm>
          <a:prstGeom prst="rect">
            <a:avLst/>
          </a:prstGeom>
          <a:noFill/>
        </p:spPr>
        <p:txBody>
          <a:bodyPr wrap="square" rtlCol="0">
            <a:spAutoFit/>
          </a:bodyPr>
          <a:lstStyle/>
          <a:p>
            <a:r>
              <a:rPr lang="en-US" sz="1100" b="1" dirty="0">
                <a:solidFill>
                  <a:srgbClr val="0070C0"/>
                </a:solidFill>
              </a:rPr>
              <a:t>2016 = 23 / 5</a:t>
            </a:r>
          </a:p>
        </p:txBody>
      </p:sp>
      <p:sp>
        <p:nvSpPr>
          <p:cNvPr id="58" name="TextBox 57"/>
          <p:cNvSpPr txBox="1"/>
          <p:nvPr/>
        </p:nvSpPr>
        <p:spPr>
          <a:xfrm>
            <a:off x="7467600" y="2819959"/>
            <a:ext cx="457200" cy="230832"/>
          </a:xfrm>
          <a:prstGeom prst="rect">
            <a:avLst/>
          </a:prstGeom>
          <a:noFill/>
        </p:spPr>
        <p:txBody>
          <a:bodyPr wrap="square" rtlCol="0">
            <a:spAutoFit/>
          </a:bodyPr>
          <a:lstStyle/>
          <a:p>
            <a:r>
              <a:rPr lang="en-US" sz="900" b="1" dirty="0">
                <a:solidFill>
                  <a:srgbClr val="7030A0"/>
                </a:solidFill>
              </a:rPr>
              <a:t>1/1</a:t>
            </a:r>
          </a:p>
        </p:txBody>
      </p:sp>
      <p:sp>
        <p:nvSpPr>
          <p:cNvPr id="59" name="TextBox 58"/>
          <p:cNvSpPr txBox="1"/>
          <p:nvPr/>
        </p:nvSpPr>
        <p:spPr>
          <a:xfrm>
            <a:off x="7072399" y="3895448"/>
            <a:ext cx="457200" cy="230832"/>
          </a:xfrm>
          <a:prstGeom prst="rect">
            <a:avLst/>
          </a:prstGeom>
          <a:noFill/>
        </p:spPr>
        <p:txBody>
          <a:bodyPr wrap="square" rtlCol="0">
            <a:spAutoFit/>
          </a:bodyPr>
          <a:lstStyle/>
          <a:p>
            <a:r>
              <a:rPr lang="en-US" sz="900" b="1" dirty="0">
                <a:solidFill>
                  <a:srgbClr val="7030A0"/>
                </a:solidFill>
              </a:rPr>
              <a:t>1/1</a:t>
            </a:r>
          </a:p>
        </p:txBody>
      </p:sp>
      <p:sp>
        <p:nvSpPr>
          <p:cNvPr id="11" name="TextBox 10"/>
          <p:cNvSpPr txBox="1"/>
          <p:nvPr/>
        </p:nvSpPr>
        <p:spPr>
          <a:xfrm>
            <a:off x="1692835" y="5251417"/>
            <a:ext cx="1219389" cy="261610"/>
          </a:xfrm>
          <a:prstGeom prst="rect">
            <a:avLst/>
          </a:prstGeom>
          <a:noFill/>
        </p:spPr>
        <p:txBody>
          <a:bodyPr wrap="square" rtlCol="0">
            <a:spAutoFit/>
          </a:bodyPr>
          <a:lstStyle/>
          <a:p>
            <a:r>
              <a:rPr lang="en-US" sz="1100" b="1" dirty="0">
                <a:solidFill>
                  <a:srgbClr val="7030A0"/>
                </a:solidFill>
              </a:rPr>
              <a:t>2017 = 2 / 2</a:t>
            </a:r>
          </a:p>
        </p:txBody>
      </p:sp>
      <p:sp>
        <p:nvSpPr>
          <p:cNvPr id="61" name="TextBox 60"/>
          <p:cNvSpPr txBox="1"/>
          <p:nvPr/>
        </p:nvSpPr>
        <p:spPr>
          <a:xfrm>
            <a:off x="8310984" y="4674979"/>
            <a:ext cx="457200" cy="230832"/>
          </a:xfrm>
          <a:prstGeom prst="rect">
            <a:avLst/>
          </a:prstGeom>
          <a:noFill/>
        </p:spPr>
        <p:txBody>
          <a:bodyPr wrap="square" rtlCol="0">
            <a:spAutoFit/>
          </a:bodyPr>
          <a:lstStyle/>
          <a:p>
            <a:r>
              <a:rPr lang="en-US" sz="900" b="1" dirty="0">
                <a:solidFill>
                  <a:srgbClr val="00B050"/>
                </a:solidFill>
              </a:rPr>
              <a:t>5/1</a:t>
            </a:r>
          </a:p>
        </p:txBody>
      </p:sp>
      <p:sp>
        <p:nvSpPr>
          <p:cNvPr id="62" name="TextBox 61"/>
          <p:cNvSpPr txBox="1"/>
          <p:nvPr/>
        </p:nvSpPr>
        <p:spPr>
          <a:xfrm>
            <a:off x="7543346" y="3945766"/>
            <a:ext cx="495244" cy="230832"/>
          </a:xfrm>
          <a:prstGeom prst="rect">
            <a:avLst/>
          </a:prstGeom>
          <a:noFill/>
        </p:spPr>
        <p:txBody>
          <a:bodyPr wrap="square" rtlCol="0">
            <a:spAutoFit/>
          </a:bodyPr>
          <a:lstStyle/>
          <a:p>
            <a:r>
              <a:rPr lang="en-US" sz="900" b="1" dirty="0">
                <a:solidFill>
                  <a:srgbClr val="00B050"/>
                </a:solidFill>
              </a:rPr>
              <a:t>12/1</a:t>
            </a:r>
          </a:p>
        </p:txBody>
      </p:sp>
      <p:cxnSp>
        <p:nvCxnSpPr>
          <p:cNvPr id="63" name="Straight Arrow Connector 62"/>
          <p:cNvCxnSpPr>
            <a:stCxn id="62" idx="2"/>
          </p:cNvCxnSpPr>
          <p:nvPr/>
        </p:nvCxnSpPr>
        <p:spPr>
          <a:xfrm>
            <a:off x="7790968" y="4176598"/>
            <a:ext cx="323822" cy="63641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4" name="TextBox 13"/>
          <p:cNvSpPr txBox="1"/>
          <p:nvPr/>
        </p:nvSpPr>
        <p:spPr>
          <a:xfrm>
            <a:off x="1709846" y="5507817"/>
            <a:ext cx="1185754" cy="261610"/>
          </a:xfrm>
          <a:prstGeom prst="rect">
            <a:avLst/>
          </a:prstGeom>
          <a:noFill/>
        </p:spPr>
        <p:txBody>
          <a:bodyPr wrap="square" rtlCol="0">
            <a:spAutoFit/>
          </a:bodyPr>
          <a:lstStyle/>
          <a:p>
            <a:r>
              <a:rPr lang="en-US" sz="1100" b="1" dirty="0">
                <a:solidFill>
                  <a:srgbClr val="00B050"/>
                </a:solidFill>
              </a:rPr>
              <a:t>2018 = 17 / 2</a:t>
            </a:r>
          </a:p>
        </p:txBody>
      </p:sp>
      <p:sp>
        <p:nvSpPr>
          <p:cNvPr id="15" name="TextBox 14"/>
          <p:cNvSpPr txBox="1"/>
          <p:nvPr/>
        </p:nvSpPr>
        <p:spPr>
          <a:xfrm>
            <a:off x="1693224" y="5712961"/>
            <a:ext cx="973777" cy="261610"/>
          </a:xfrm>
          <a:prstGeom prst="rect">
            <a:avLst/>
          </a:prstGeom>
          <a:noFill/>
        </p:spPr>
        <p:txBody>
          <a:bodyPr wrap="square" rtlCol="0">
            <a:spAutoFit/>
          </a:bodyPr>
          <a:lstStyle/>
          <a:p>
            <a:r>
              <a:rPr lang="en-US" sz="1100" b="1" dirty="0">
                <a:solidFill>
                  <a:srgbClr val="000000"/>
                </a:solidFill>
              </a:rPr>
              <a:t>2019 = 0</a:t>
            </a:r>
          </a:p>
        </p:txBody>
      </p:sp>
      <p:sp>
        <p:nvSpPr>
          <p:cNvPr id="16" name="TextBox 15"/>
          <p:cNvSpPr txBox="1"/>
          <p:nvPr/>
        </p:nvSpPr>
        <p:spPr>
          <a:xfrm>
            <a:off x="1694062" y="5925244"/>
            <a:ext cx="1049139" cy="430887"/>
          </a:xfrm>
          <a:prstGeom prst="rect">
            <a:avLst/>
          </a:prstGeom>
          <a:noFill/>
        </p:spPr>
        <p:txBody>
          <a:bodyPr wrap="square" rtlCol="0">
            <a:spAutoFit/>
          </a:bodyPr>
          <a:lstStyle/>
          <a:p>
            <a:r>
              <a:rPr lang="en-US" sz="1100" b="1" dirty="0">
                <a:solidFill>
                  <a:srgbClr val="000000"/>
                </a:solidFill>
              </a:rPr>
              <a:t>2020 = 1/1</a:t>
            </a:r>
          </a:p>
          <a:p>
            <a:r>
              <a:rPr lang="en-US" sz="1100" b="1" dirty="0">
                <a:solidFill>
                  <a:srgbClr val="000000"/>
                </a:solidFill>
              </a:rPr>
              <a:t>2021 = 4/1</a:t>
            </a:r>
          </a:p>
        </p:txBody>
      </p:sp>
      <p:sp>
        <p:nvSpPr>
          <p:cNvPr id="3" name="TextBox 2">
            <a:extLst>
              <a:ext uri="{FF2B5EF4-FFF2-40B4-BE49-F238E27FC236}">
                <a16:creationId xmlns:a16="http://schemas.microsoft.com/office/drawing/2014/main" id="{C8130D75-FF47-49B8-98A9-D940390BE603}"/>
              </a:ext>
            </a:extLst>
          </p:cNvPr>
          <p:cNvSpPr txBox="1"/>
          <p:nvPr/>
        </p:nvSpPr>
        <p:spPr>
          <a:xfrm>
            <a:off x="5007769" y="4223599"/>
            <a:ext cx="492472" cy="230832"/>
          </a:xfrm>
          <a:prstGeom prst="rect">
            <a:avLst/>
          </a:prstGeom>
          <a:noFill/>
        </p:spPr>
        <p:txBody>
          <a:bodyPr wrap="square" rtlCol="0">
            <a:spAutoFit/>
          </a:bodyPr>
          <a:lstStyle/>
          <a:p>
            <a:r>
              <a:rPr lang="en-US" sz="900" b="1" dirty="0"/>
              <a:t>4/1</a:t>
            </a:r>
          </a:p>
        </p:txBody>
      </p:sp>
      <p:sp>
        <p:nvSpPr>
          <p:cNvPr id="4" name="TextBox 3">
            <a:extLst>
              <a:ext uri="{FF2B5EF4-FFF2-40B4-BE49-F238E27FC236}">
                <a16:creationId xmlns:a16="http://schemas.microsoft.com/office/drawing/2014/main" id="{118D4BB0-89D8-4071-8B4E-791E14DA68B0}"/>
              </a:ext>
            </a:extLst>
          </p:cNvPr>
          <p:cNvSpPr txBox="1"/>
          <p:nvPr/>
        </p:nvSpPr>
        <p:spPr>
          <a:xfrm>
            <a:off x="1692834" y="6291067"/>
            <a:ext cx="1202766" cy="261610"/>
          </a:xfrm>
          <a:prstGeom prst="rect">
            <a:avLst/>
          </a:prstGeom>
          <a:noFill/>
        </p:spPr>
        <p:txBody>
          <a:bodyPr wrap="square" rtlCol="0">
            <a:spAutoFit/>
          </a:bodyPr>
          <a:lstStyle/>
          <a:p>
            <a:r>
              <a:rPr lang="en-US" sz="1100" b="1" dirty="0">
                <a:solidFill>
                  <a:schemeClr val="accent6">
                    <a:lumMod val="75000"/>
                  </a:schemeClr>
                </a:solidFill>
              </a:rPr>
              <a:t>2022 = 15 / 9</a:t>
            </a:r>
          </a:p>
        </p:txBody>
      </p:sp>
      <p:sp>
        <p:nvSpPr>
          <p:cNvPr id="5" name="TextBox 4">
            <a:extLst>
              <a:ext uri="{FF2B5EF4-FFF2-40B4-BE49-F238E27FC236}">
                <a16:creationId xmlns:a16="http://schemas.microsoft.com/office/drawing/2014/main" id="{966EC9A6-2441-4E7C-A4E7-5DF1337773CF}"/>
              </a:ext>
            </a:extLst>
          </p:cNvPr>
          <p:cNvSpPr txBox="1"/>
          <p:nvPr/>
        </p:nvSpPr>
        <p:spPr>
          <a:xfrm>
            <a:off x="5830795" y="4582178"/>
            <a:ext cx="685800" cy="230832"/>
          </a:xfrm>
          <a:prstGeom prst="rect">
            <a:avLst/>
          </a:prstGeom>
          <a:noFill/>
        </p:spPr>
        <p:txBody>
          <a:bodyPr wrap="square" rtlCol="0">
            <a:spAutoFit/>
          </a:bodyPr>
          <a:lstStyle/>
          <a:p>
            <a:r>
              <a:rPr lang="en-US" sz="900" b="1" dirty="0">
                <a:solidFill>
                  <a:schemeClr val="accent6">
                    <a:lumMod val="75000"/>
                  </a:schemeClr>
                </a:solidFill>
              </a:rPr>
              <a:t>4 / 4</a:t>
            </a:r>
          </a:p>
        </p:txBody>
      </p:sp>
      <p:sp>
        <p:nvSpPr>
          <p:cNvPr id="6" name="TextBox 5">
            <a:extLst>
              <a:ext uri="{FF2B5EF4-FFF2-40B4-BE49-F238E27FC236}">
                <a16:creationId xmlns:a16="http://schemas.microsoft.com/office/drawing/2014/main" id="{BC73AB72-1BFA-4E62-B571-C3C801346A4C}"/>
              </a:ext>
            </a:extLst>
          </p:cNvPr>
          <p:cNvSpPr txBox="1"/>
          <p:nvPr/>
        </p:nvSpPr>
        <p:spPr>
          <a:xfrm>
            <a:off x="7058199" y="4200062"/>
            <a:ext cx="384561" cy="230832"/>
          </a:xfrm>
          <a:prstGeom prst="rect">
            <a:avLst/>
          </a:prstGeom>
          <a:noFill/>
        </p:spPr>
        <p:txBody>
          <a:bodyPr wrap="square" rtlCol="0">
            <a:spAutoFit/>
          </a:bodyPr>
          <a:lstStyle/>
          <a:p>
            <a:r>
              <a:rPr lang="en-US" sz="900" b="1" dirty="0">
                <a:solidFill>
                  <a:schemeClr val="accent6">
                    <a:lumMod val="75000"/>
                  </a:schemeClr>
                </a:solidFill>
              </a:rPr>
              <a:t>1/1</a:t>
            </a:r>
          </a:p>
        </p:txBody>
      </p:sp>
      <p:sp>
        <p:nvSpPr>
          <p:cNvPr id="7" name="TextBox 6">
            <a:extLst>
              <a:ext uri="{FF2B5EF4-FFF2-40B4-BE49-F238E27FC236}">
                <a16:creationId xmlns:a16="http://schemas.microsoft.com/office/drawing/2014/main" id="{61F1C7C3-00C2-4635-B79A-44339115090C}"/>
              </a:ext>
            </a:extLst>
          </p:cNvPr>
          <p:cNvSpPr txBox="1"/>
          <p:nvPr/>
        </p:nvSpPr>
        <p:spPr>
          <a:xfrm>
            <a:off x="5007769" y="4572332"/>
            <a:ext cx="575404" cy="230832"/>
          </a:xfrm>
          <a:prstGeom prst="rect">
            <a:avLst/>
          </a:prstGeom>
          <a:noFill/>
        </p:spPr>
        <p:txBody>
          <a:bodyPr wrap="square" rtlCol="0">
            <a:spAutoFit/>
          </a:bodyPr>
          <a:lstStyle/>
          <a:p>
            <a:r>
              <a:rPr lang="en-US" sz="900" b="1" dirty="0">
                <a:solidFill>
                  <a:schemeClr val="accent6">
                    <a:lumMod val="75000"/>
                  </a:schemeClr>
                </a:solidFill>
              </a:rPr>
              <a:t>3/1</a:t>
            </a:r>
          </a:p>
        </p:txBody>
      </p:sp>
      <p:sp>
        <p:nvSpPr>
          <p:cNvPr id="12" name="TextBox 11">
            <a:extLst>
              <a:ext uri="{FF2B5EF4-FFF2-40B4-BE49-F238E27FC236}">
                <a16:creationId xmlns:a16="http://schemas.microsoft.com/office/drawing/2014/main" id="{552120BB-3E92-44BC-B2E8-A449C7D3FF49}"/>
              </a:ext>
            </a:extLst>
          </p:cNvPr>
          <p:cNvSpPr txBox="1"/>
          <p:nvPr/>
        </p:nvSpPr>
        <p:spPr>
          <a:xfrm>
            <a:off x="8319018" y="4941765"/>
            <a:ext cx="354676" cy="215444"/>
          </a:xfrm>
          <a:prstGeom prst="rect">
            <a:avLst/>
          </a:prstGeom>
          <a:noFill/>
        </p:spPr>
        <p:txBody>
          <a:bodyPr wrap="square" rtlCol="0">
            <a:spAutoFit/>
          </a:bodyPr>
          <a:lstStyle/>
          <a:p>
            <a:r>
              <a:rPr lang="en-US" sz="800" b="1" dirty="0">
                <a:solidFill>
                  <a:schemeClr val="accent6">
                    <a:lumMod val="75000"/>
                  </a:schemeClr>
                </a:solidFill>
              </a:rPr>
              <a:t>3/1</a:t>
            </a:r>
          </a:p>
        </p:txBody>
      </p:sp>
      <p:sp>
        <p:nvSpPr>
          <p:cNvPr id="13" name="TextBox 12">
            <a:extLst>
              <a:ext uri="{FF2B5EF4-FFF2-40B4-BE49-F238E27FC236}">
                <a16:creationId xmlns:a16="http://schemas.microsoft.com/office/drawing/2014/main" id="{032321B2-0D8D-4176-87D2-F3ED0B07BFEC}"/>
              </a:ext>
            </a:extLst>
          </p:cNvPr>
          <p:cNvSpPr txBox="1"/>
          <p:nvPr/>
        </p:nvSpPr>
        <p:spPr>
          <a:xfrm>
            <a:off x="6654512" y="3650584"/>
            <a:ext cx="457200" cy="230832"/>
          </a:xfrm>
          <a:prstGeom prst="rect">
            <a:avLst/>
          </a:prstGeom>
          <a:noFill/>
        </p:spPr>
        <p:txBody>
          <a:bodyPr wrap="square" rtlCol="0">
            <a:spAutoFit/>
          </a:bodyPr>
          <a:lstStyle/>
          <a:p>
            <a:r>
              <a:rPr lang="en-US" sz="900" b="1" dirty="0">
                <a:solidFill>
                  <a:schemeClr val="accent6">
                    <a:lumMod val="75000"/>
                  </a:schemeClr>
                </a:solidFill>
              </a:rPr>
              <a:t>3/1</a:t>
            </a:r>
          </a:p>
        </p:txBody>
      </p:sp>
      <p:sp>
        <p:nvSpPr>
          <p:cNvPr id="17" name="TextBox 16">
            <a:extLst>
              <a:ext uri="{FF2B5EF4-FFF2-40B4-BE49-F238E27FC236}">
                <a16:creationId xmlns:a16="http://schemas.microsoft.com/office/drawing/2014/main" id="{A441C4A6-A497-4BC6-B6D5-BE0A28E56994}"/>
              </a:ext>
            </a:extLst>
          </p:cNvPr>
          <p:cNvSpPr txBox="1"/>
          <p:nvPr/>
        </p:nvSpPr>
        <p:spPr>
          <a:xfrm>
            <a:off x="7486678" y="3203629"/>
            <a:ext cx="533400" cy="230832"/>
          </a:xfrm>
          <a:prstGeom prst="rect">
            <a:avLst/>
          </a:prstGeom>
          <a:noFill/>
        </p:spPr>
        <p:txBody>
          <a:bodyPr wrap="square" rtlCol="0">
            <a:spAutoFit/>
          </a:bodyPr>
          <a:lstStyle/>
          <a:p>
            <a:r>
              <a:rPr lang="en-US" sz="900" b="1" dirty="0">
                <a:solidFill>
                  <a:schemeClr val="accent6">
                    <a:lumMod val="75000"/>
                  </a:schemeClr>
                </a:solidFill>
              </a:rPr>
              <a:t>1/1</a:t>
            </a:r>
          </a:p>
        </p:txBody>
      </p:sp>
      <p:sp>
        <p:nvSpPr>
          <p:cNvPr id="19" name="TextBox 18">
            <a:extLst>
              <a:ext uri="{FF2B5EF4-FFF2-40B4-BE49-F238E27FC236}">
                <a16:creationId xmlns:a16="http://schemas.microsoft.com/office/drawing/2014/main" id="{9FC4243A-82CB-4F94-B8E1-C5BA3B27A5DD}"/>
              </a:ext>
            </a:extLst>
          </p:cNvPr>
          <p:cNvSpPr txBox="1"/>
          <p:nvPr/>
        </p:nvSpPr>
        <p:spPr>
          <a:xfrm>
            <a:off x="1692834" y="6503470"/>
            <a:ext cx="1185754" cy="261610"/>
          </a:xfrm>
          <a:prstGeom prst="rect">
            <a:avLst/>
          </a:prstGeom>
          <a:noFill/>
        </p:spPr>
        <p:txBody>
          <a:bodyPr wrap="square" rtlCol="0">
            <a:spAutoFit/>
          </a:bodyPr>
          <a:lstStyle/>
          <a:p>
            <a:r>
              <a:rPr lang="en-US" sz="1100" b="1" dirty="0">
                <a:solidFill>
                  <a:srgbClr val="FF3399"/>
                </a:solidFill>
              </a:rPr>
              <a:t>2023 = 5 / 3</a:t>
            </a:r>
          </a:p>
        </p:txBody>
      </p:sp>
      <p:sp>
        <p:nvSpPr>
          <p:cNvPr id="24" name="TextBox 23">
            <a:extLst>
              <a:ext uri="{FF2B5EF4-FFF2-40B4-BE49-F238E27FC236}">
                <a16:creationId xmlns:a16="http://schemas.microsoft.com/office/drawing/2014/main" id="{0A9D3EFB-A4FD-4AF2-9CB8-E6ABB8666E6A}"/>
              </a:ext>
            </a:extLst>
          </p:cNvPr>
          <p:cNvSpPr txBox="1"/>
          <p:nvPr/>
        </p:nvSpPr>
        <p:spPr>
          <a:xfrm>
            <a:off x="5001013" y="4710933"/>
            <a:ext cx="385727" cy="230832"/>
          </a:xfrm>
          <a:prstGeom prst="rect">
            <a:avLst/>
          </a:prstGeom>
          <a:noFill/>
        </p:spPr>
        <p:txBody>
          <a:bodyPr wrap="square" rtlCol="0">
            <a:spAutoFit/>
          </a:bodyPr>
          <a:lstStyle/>
          <a:p>
            <a:r>
              <a:rPr lang="en-US" sz="900" b="1" dirty="0">
                <a:solidFill>
                  <a:srgbClr val="FF3399"/>
                </a:solidFill>
              </a:rPr>
              <a:t>3/1</a:t>
            </a:r>
          </a:p>
        </p:txBody>
      </p:sp>
      <p:sp>
        <p:nvSpPr>
          <p:cNvPr id="25" name="TextBox 24">
            <a:extLst>
              <a:ext uri="{FF2B5EF4-FFF2-40B4-BE49-F238E27FC236}">
                <a16:creationId xmlns:a16="http://schemas.microsoft.com/office/drawing/2014/main" id="{0ED503E1-53A4-409A-8C60-723BAE2F35AD}"/>
              </a:ext>
            </a:extLst>
          </p:cNvPr>
          <p:cNvSpPr txBox="1"/>
          <p:nvPr/>
        </p:nvSpPr>
        <p:spPr>
          <a:xfrm>
            <a:off x="5856353" y="4843457"/>
            <a:ext cx="407251" cy="230832"/>
          </a:xfrm>
          <a:prstGeom prst="rect">
            <a:avLst/>
          </a:prstGeom>
          <a:noFill/>
        </p:spPr>
        <p:txBody>
          <a:bodyPr wrap="square" rtlCol="0">
            <a:spAutoFit/>
          </a:bodyPr>
          <a:lstStyle/>
          <a:p>
            <a:r>
              <a:rPr lang="en-US" sz="900" b="1" dirty="0">
                <a:solidFill>
                  <a:srgbClr val="FF3399"/>
                </a:solidFill>
              </a:rPr>
              <a:t>2/2</a:t>
            </a:r>
          </a:p>
        </p:txBody>
      </p:sp>
      <p:cxnSp>
        <p:nvCxnSpPr>
          <p:cNvPr id="27" name="Connector: Elbow 26">
            <a:extLst>
              <a:ext uri="{FF2B5EF4-FFF2-40B4-BE49-F238E27FC236}">
                <a16:creationId xmlns:a16="http://schemas.microsoft.com/office/drawing/2014/main" id="{87B186D1-6F30-4EE0-A70F-431143077676}"/>
              </a:ext>
            </a:extLst>
          </p:cNvPr>
          <p:cNvCxnSpPr>
            <a:cxnSpLocks/>
            <a:endCxn id="25" idx="1"/>
          </p:cNvCxnSpPr>
          <p:nvPr/>
        </p:nvCxnSpPr>
        <p:spPr>
          <a:xfrm>
            <a:off x="5250150" y="4833611"/>
            <a:ext cx="606202" cy="125262"/>
          </a:xfrm>
          <a:prstGeom prst="bentConnector3">
            <a:avLst/>
          </a:prstGeom>
          <a:ln>
            <a:solidFill>
              <a:srgbClr val="FF3399"/>
            </a:solidFill>
            <a:headEnd type="triangle"/>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C98C-6CC6-4985-A15E-B14AC4D0A384}"/>
              </a:ext>
            </a:extLst>
          </p:cNvPr>
          <p:cNvSpPr>
            <a:spLocks noGrp="1"/>
          </p:cNvSpPr>
          <p:nvPr>
            <p:ph type="title"/>
          </p:nvPr>
        </p:nvSpPr>
        <p:spPr/>
        <p:txBody>
          <a:bodyPr/>
          <a:lstStyle/>
          <a:p>
            <a:r>
              <a:rPr lang="en-US" dirty="0"/>
              <a:t>Cost of Infection</a:t>
            </a:r>
          </a:p>
        </p:txBody>
      </p:sp>
      <p:sp>
        <p:nvSpPr>
          <p:cNvPr id="3" name="Content Placeholder 2">
            <a:extLst>
              <a:ext uri="{FF2B5EF4-FFF2-40B4-BE49-F238E27FC236}">
                <a16:creationId xmlns:a16="http://schemas.microsoft.com/office/drawing/2014/main" id="{71AB263D-7807-460F-B53F-758D35D2ECAB}"/>
              </a:ext>
            </a:extLst>
          </p:cNvPr>
          <p:cNvSpPr>
            <a:spLocks noGrp="1"/>
          </p:cNvSpPr>
          <p:nvPr>
            <p:ph idx="1"/>
          </p:nvPr>
        </p:nvSpPr>
        <p:spPr/>
        <p:txBody>
          <a:bodyPr>
            <a:normAutofit/>
          </a:bodyPr>
          <a:lstStyle/>
          <a:p>
            <a:r>
              <a:rPr lang="en-US" dirty="0"/>
              <a:t>Computer simulation </a:t>
            </a:r>
            <a:r>
              <a:rPr lang="en-US" sz="1800" dirty="0"/>
              <a:t>Rae 1989 </a:t>
            </a:r>
            <a:r>
              <a:rPr lang="en-US" sz="1800" i="1" dirty="0"/>
              <a:t>J Am Vet Med Assoc </a:t>
            </a:r>
            <a:r>
              <a:rPr lang="en-US" sz="1800" dirty="0"/>
              <a:t>214:771-775</a:t>
            </a:r>
          </a:p>
          <a:p>
            <a:pPr lvl="1"/>
            <a:r>
              <a:rPr lang="en-US" dirty="0"/>
              <a:t>14-50% reduction in calf crop</a:t>
            </a:r>
          </a:p>
          <a:p>
            <a:pPr lvl="1"/>
            <a:r>
              <a:rPr lang="en-US" dirty="0"/>
              <a:t>12-30 day longer breeding season</a:t>
            </a:r>
          </a:p>
          <a:p>
            <a:pPr lvl="1"/>
            <a:r>
              <a:rPr lang="en-US" dirty="0"/>
              <a:t>5-12% reduction in suckling period</a:t>
            </a:r>
          </a:p>
          <a:p>
            <a:pPr lvl="1"/>
            <a:r>
              <a:rPr lang="en-US" dirty="0"/>
              <a:t>4-10% reduction in $ returned per calf born</a:t>
            </a:r>
          </a:p>
          <a:p>
            <a:pPr lvl="1"/>
            <a:r>
              <a:rPr lang="en-US" dirty="0"/>
              <a:t>5-35% reduction in return per cow exposed</a:t>
            </a:r>
          </a:p>
          <a:p>
            <a:r>
              <a:rPr lang="en-US" dirty="0"/>
              <a:t>Computer simulation </a:t>
            </a:r>
            <a:r>
              <a:rPr lang="en-US" sz="1800" dirty="0" err="1"/>
              <a:t>Villarroel</a:t>
            </a:r>
            <a:r>
              <a:rPr lang="en-US" sz="1800" dirty="0"/>
              <a:t> 2004 </a:t>
            </a:r>
            <a:r>
              <a:rPr lang="en-US" sz="1800" i="1" dirty="0"/>
              <a:t>J Am Vet Med Assoc </a:t>
            </a:r>
            <a:r>
              <a:rPr lang="en-US" sz="1800" dirty="0"/>
              <a:t>65:770-775</a:t>
            </a:r>
          </a:p>
          <a:p>
            <a:pPr lvl="1"/>
            <a:r>
              <a:rPr lang="en-US" dirty="0"/>
              <a:t>Uncontrolled </a:t>
            </a:r>
            <a:r>
              <a:rPr lang="en-US" dirty="0" err="1"/>
              <a:t>trich</a:t>
            </a:r>
            <a:r>
              <a:rPr lang="en-US" dirty="0"/>
              <a:t>; 300 cows = ≤23% reduction in income</a:t>
            </a:r>
          </a:p>
          <a:p>
            <a:pPr lvl="1"/>
            <a:r>
              <a:rPr lang="en-US" dirty="0"/>
              <a:t>$11.6 million lost in California</a:t>
            </a:r>
          </a:p>
          <a:p>
            <a:endParaRPr lang="en-US" dirty="0"/>
          </a:p>
          <a:p>
            <a:pPr lvl="1"/>
            <a:endParaRPr lang="en-US" dirty="0"/>
          </a:p>
          <a:p>
            <a:endParaRPr lang="en-US" dirty="0"/>
          </a:p>
        </p:txBody>
      </p:sp>
    </p:spTree>
    <p:extLst>
      <p:ext uri="{BB962C8B-B14F-4D97-AF65-F5344CB8AC3E}">
        <p14:creationId xmlns:p14="http://schemas.microsoft.com/office/powerpoint/2010/main" val="240677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1470</TotalTime>
  <Words>949</Words>
  <Application>Microsoft Office PowerPoint</Application>
  <PresentationFormat>Widescreen</PresentationFormat>
  <Paragraphs>194</Paragraphs>
  <Slides>22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Bovine Trichomoniasis  </vt:lpstr>
      <vt:lpstr>Objective</vt:lpstr>
      <vt:lpstr>Tritrichomonas foetus</vt:lpstr>
      <vt:lpstr>History</vt:lpstr>
      <vt:lpstr>PowerPoint Presentation</vt:lpstr>
      <vt:lpstr>Historic Prevalence – </vt:lpstr>
      <vt:lpstr>PowerPoint Presentation</vt:lpstr>
      <vt:lpstr>PowerPoint Presentation</vt:lpstr>
      <vt:lpstr>Cost of Infection</vt:lpstr>
      <vt:lpstr>T. foetus in Females</vt:lpstr>
      <vt:lpstr>Unusual Outcomes</vt:lpstr>
      <vt:lpstr>T. foetus in Males</vt:lpstr>
      <vt:lpstr>PowerPoint Presentation</vt:lpstr>
      <vt:lpstr>Herd Health Assurance: At-risk Herds</vt:lpstr>
      <vt:lpstr>Herd Health Assurance: Low Risk Herds</vt:lpstr>
      <vt:lpstr>Herd Health Assurance: Infected Herds</vt:lpstr>
      <vt:lpstr>PowerPoint Presentation</vt:lpstr>
      <vt:lpstr>Vaccine</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Bovine Trichomoniasis - Past</dc:title>
  <dc:creator>Jeff Ondrak</dc:creator>
  <cp:lastModifiedBy>Dudley, Roger</cp:lastModifiedBy>
  <cp:revision>54</cp:revision>
  <dcterms:created xsi:type="dcterms:W3CDTF">2020-06-12T14:26:30Z</dcterms:created>
  <dcterms:modified xsi:type="dcterms:W3CDTF">2023-04-21T17:31:56Z</dcterms:modified>
</cp:coreProperties>
</file>