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356" r:id="rId3"/>
    <p:sldId id="359" r:id="rId4"/>
    <p:sldId id="361" r:id="rId5"/>
    <p:sldId id="360" r:id="rId6"/>
    <p:sldId id="362" r:id="rId7"/>
    <p:sldId id="364" r:id="rId8"/>
    <p:sldId id="363" r:id="rId9"/>
    <p:sldId id="370" r:id="rId10"/>
    <p:sldId id="371" r:id="rId11"/>
    <p:sldId id="374" r:id="rId12"/>
    <p:sldId id="369" r:id="rId13"/>
    <p:sldId id="358" r:id="rId14"/>
    <p:sldId id="366" r:id="rId15"/>
    <p:sldId id="367" r:id="rId16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2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5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9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392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52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9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10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83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8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0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3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7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7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9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6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5DC37F4-407E-4F9A-A853-5CE264A459DD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3568177-6813-4BE2-BF50-A0A7231B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6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Excel_Macro-Enabled_Worksheet.xlsm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6B09C-05F6-43C7-8493-F4CE9CDCE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464028"/>
            <a:ext cx="10713720" cy="2167298"/>
          </a:xfrm>
        </p:spPr>
        <p:txBody>
          <a:bodyPr>
            <a:normAutofit/>
          </a:bodyPr>
          <a:lstStyle/>
          <a:p>
            <a:r>
              <a:rPr lang="en-US" dirty="0"/>
              <a:t>Soil Health Economics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B2983A2-0889-4F8A-8992-66B2BCFB5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yellow flower in a garden&#10;&#10;Description automatically generated">
            <a:extLst>
              <a:ext uri="{FF2B5EF4-FFF2-40B4-BE49-F238E27FC236}">
                <a16:creationId xmlns:a16="http://schemas.microsoft.com/office/drawing/2014/main" id="{BC76C044-0AA7-4D03-8F43-5527EE535B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51" y="226674"/>
            <a:ext cx="5628968" cy="4221726"/>
          </a:xfrm>
          <a:prstGeom prst="rect">
            <a:avLst/>
          </a:prstGeom>
          <a:effectLst>
            <a:glow rad="215900">
              <a:schemeClr val="accent1">
                <a:alpha val="40000"/>
              </a:schemeClr>
            </a:glow>
            <a:softEdge rad="508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2295EE-41E1-4BCA-AE95-52AC93BE9744}"/>
              </a:ext>
            </a:extLst>
          </p:cNvPr>
          <p:cNvSpPr txBox="1"/>
          <p:nvPr/>
        </p:nvSpPr>
        <p:spPr>
          <a:xfrm>
            <a:off x="948690" y="5749290"/>
            <a:ext cx="1071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 based Regenerative Agriculture for the Health and Prosperity of Rural  And  Urban Nebraska </a:t>
            </a:r>
          </a:p>
        </p:txBody>
      </p:sp>
    </p:spTree>
    <p:extLst>
      <p:ext uri="{BB962C8B-B14F-4D97-AF65-F5344CB8AC3E}">
        <p14:creationId xmlns:p14="http://schemas.microsoft.com/office/powerpoint/2010/main" val="3162711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BA298D-325A-46B7-B5BA-02E200A73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4" y="943649"/>
            <a:ext cx="883680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32218-F929-41F7-9B56-E12D413EA341}"/>
              </a:ext>
            </a:extLst>
          </p:cNvPr>
          <p:cNvSpPr txBox="1"/>
          <p:nvPr/>
        </p:nvSpPr>
        <p:spPr>
          <a:xfrm>
            <a:off x="6645349" y="6337005"/>
            <a:ext cx="458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Powers; Nebraska Water Center</a:t>
            </a:r>
          </a:p>
        </p:txBody>
      </p:sp>
    </p:spTree>
    <p:extLst>
      <p:ext uri="{BB962C8B-B14F-4D97-AF65-F5344CB8AC3E}">
        <p14:creationId xmlns:p14="http://schemas.microsoft.com/office/powerpoint/2010/main" val="245359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510827-592C-46EB-A0D9-1EA99556B987}"/>
              </a:ext>
            </a:extLst>
          </p:cNvPr>
          <p:cNvSpPr/>
          <p:nvPr/>
        </p:nvSpPr>
        <p:spPr>
          <a:xfrm>
            <a:off x="606055" y="786809"/>
            <a:ext cx="104305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  Supply Chain </a:t>
            </a:r>
            <a:r>
              <a:rPr lang="en-US" sz="3600" dirty="0" err="1"/>
              <a:t>Sustainabilityprogram</a:t>
            </a:r>
            <a:r>
              <a:rPr lang="en-US" sz="3600" dirty="0"/>
              <a:t>  Incentives???</a:t>
            </a:r>
          </a:p>
          <a:p>
            <a:endParaRPr lang="en-US" sz="3600" dirty="0"/>
          </a:p>
          <a:p>
            <a:r>
              <a:rPr lang="en-US" sz="3600" dirty="0"/>
              <a:t>Fertilizer Institute…..4R Program</a:t>
            </a:r>
          </a:p>
          <a:p>
            <a:endParaRPr lang="en-US" sz="3600" dirty="0"/>
          </a:p>
          <a:p>
            <a:r>
              <a:rPr lang="en-US" sz="3600" dirty="0"/>
              <a:t>Land O Lakes</a:t>
            </a:r>
          </a:p>
          <a:p>
            <a:endParaRPr lang="en-US" sz="3600" dirty="0"/>
          </a:p>
          <a:p>
            <a:r>
              <a:rPr lang="en-US" sz="3600" dirty="0"/>
              <a:t>Field to Market and NRCS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29975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CE4A68-7296-46DC-8CAA-718619B84AD6}"/>
              </a:ext>
            </a:extLst>
          </p:cNvPr>
          <p:cNvSpPr txBox="1"/>
          <p:nvPr/>
        </p:nvSpPr>
        <p:spPr>
          <a:xfrm>
            <a:off x="0" y="386787"/>
            <a:ext cx="1190846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       NRD             UNL                                                                     NRCS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Conservation.org’s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Dept of Ag                                                                                                                     Commodity Boards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                                Soil Health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End Users    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Making Economic Decisions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Land Managers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Ag Retail                                                                                                                 Bankers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       Crop Consultants                                                                           Coffee Shop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                                                          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Farmer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                    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E7A98A-72F5-4AF5-B0E6-36E58C1A0409}"/>
              </a:ext>
            </a:extLst>
          </p:cNvPr>
          <p:cNvCxnSpPr>
            <a:cxnSpLocks/>
          </p:cNvCxnSpPr>
          <p:nvPr/>
        </p:nvCxnSpPr>
        <p:spPr>
          <a:xfrm flipV="1">
            <a:off x="6933069" y="5767330"/>
            <a:ext cx="1318949" cy="495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C8D1B2-6916-4132-BBF9-19DF93800BC6}"/>
              </a:ext>
            </a:extLst>
          </p:cNvPr>
          <p:cNvCxnSpPr/>
          <p:nvPr/>
        </p:nvCxnSpPr>
        <p:spPr>
          <a:xfrm flipV="1">
            <a:off x="6819441" y="4663005"/>
            <a:ext cx="2181340" cy="1314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95C60C-76C0-4CFF-97C4-4486D2558ECE}"/>
              </a:ext>
            </a:extLst>
          </p:cNvPr>
          <p:cNvCxnSpPr/>
          <p:nvPr/>
        </p:nvCxnSpPr>
        <p:spPr>
          <a:xfrm flipH="1" flipV="1">
            <a:off x="3806423" y="5860905"/>
            <a:ext cx="1219201" cy="321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764330-D9EF-4806-9219-7CE2635F97A6}"/>
              </a:ext>
            </a:extLst>
          </p:cNvPr>
          <p:cNvCxnSpPr/>
          <p:nvPr/>
        </p:nvCxnSpPr>
        <p:spPr>
          <a:xfrm flipH="1" flipV="1">
            <a:off x="2489812" y="4607365"/>
            <a:ext cx="2842352" cy="1368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6D005C3-EEEF-4F1B-8CF1-13E150B18C1F}"/>
              </a:ext>
            </a:extLst>
          </p:cNvPr>
          <p:cNvCxnSpPr/>
          <p:nvPr/>
        </p:nvCxnSpPr>
        <p:spPr>
          <a:xfrm flipV="1">
            <a:off x="5938284" y="4607365"/>
            <a:ext cx="0" cy="1468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984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3814073-DA54-47F4-BBE1-12DB76A51EA7}"/>
              </a:ext>
            </a:extLst>
          </p:cNvPr>
          <p:cNvSpPr/>
          <p:nvPr/>
        </p:nvSpPr>
        <p:spPr>
          <a:xfrm>
            <a:off x="4518837" y="2147777"/>
            <a:ext cx="2732568" cy="2371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00AD7-5A77-4130-8D36-6D7232E0F4F4}"/>
              </a:ext>
            </a:extLst>
          </p:cNvPr>
          <p:cNvSpPr txBox="1"/>
          <p:nvPr/>
        </p:nvSpPr>
        <p:spPr>
          <a:xfrm>
            <a:off x="4518837" y="2589357"/>
            <a:ext cx="28388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Nebraska</a:t>
            </a:r>
          </a:p>
          <a:p>
            <a:pPr algn="ctr"/>
            <a:r>
              <a:rPr lang="en-US" sz="2800" dirty="0"/>
              <a:t>Soil Health</a:t>
            </a:r>
          </a:p>
          <a:p>
            <a:pPr algn="ctr"/>
            <a:r>
              <a:rPr lang="en-US" sz="2800" dirty="0"/>
              <a:t>Hub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E4A68-7296-46DC-8CAA-718619B84AD6}"/>
              </a:ext>
            </a:extLst>
          </p:cNvPr>
          <p:cNvSpPr txBox="1"/>
          <p:nvPr/>
        </p:nvSpPr>
        <p:spPr>
          <a:xfrm>
            <a:off x="141767" y="691117"/>
            <a:ext cx="1190846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NRD             UNL                      Peer Group                    NRCS         </a:t>
            </a:r>
            <a:r>
              <a:rPr lang="en-US" sz="2400" dirty="0" err="1"/>
              <a:t>Conservation.org’s</a:t>
            </a:r>
            <a:endParaRPr lang="en-US" sz="2400" dirty="0"/>
          </a:p>
          <a:p>
            <a:r>
              <a:rPr lang="en-US" sz="2400" dirty="0"/>
              <a:t>                                                                              Research Farm                                                                                        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       Dept of Ag                                                                                                                       Farm Groups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         End Users                                                                                                                          Land Managers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               Ag Retail                                                                                                                 Bankers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                      Crop Consultants                                                                           Coffee Shop</a:t>
            </a:r>
          </a:p>
          <a:p>
            <a:r>
              <a:rPr lang="en-US" sz="2400" dirty="0"/>
              <a:t>                                                                                   </a:t>
            </a:r>
            <a:r>
              <a:rPr lang="en-US" sz="4400" dirty="0"/>
              <a:t>Farmer</a:t>
            </a:r>
            <a:r>
              <a:rPr lang="en-US" sz="2400" dirty="0"/>
              <a:t>                                    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991368-C213-49B4-80EB-F5890CCED8E6}"/>
              </a:ext>
            </a:extLst>
          </p:cNvPr>
          <p:cNvCxnSpPr/>
          <p:nvPr/>
        </p:nvCxnSpPr>
        <p:spPr>
          <a:xfrm flipV="1">
            <a:off x="5885121" y="1586429"/>
            <a:ext cx="0" cy="1057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09EEF0-4A80-403B-A17F-6E047405F124}"/>
              </a:ext>
            </a:extLst>
          </p:cNvPr>
          <p:cNvCxnSpPr/>
          <p:nvPr/>
        </p:nvCxnSpPr>
        <p:spPr>
          <a:xfrm flipV="1">
            <a:off x="6863508" y="1145754"/>
            <a:ext cx="1002535" cy="1277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133947-0277-419C-95A5-00ACF8F33B42}"/>
              </a:ext>
            </a:extLst>
          </p:cNvPr>
          <p:cNvCxnSpPr/>
          <p:nvPr/>
        </p:nvCxnSpPr>
        <p:spPr>
          <a:xfrm flipV="1">
            <a:off x="7138930" y="1090670"/>
            <a:ext cx="2566930" cy="164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3156F-A03B-42E1-98F5-B0CE382B3EB3}"/>
              </a:ext>
            </a:extLst>
          </p:cNvPr>
          <p:cNvCxnSpPr/>
          <p:nvPr/>
        </p:nvCxnSpPr>
        <p:spPr>
          <a:xfrm flipV="1">
            <a:off x="7357731" y="2500829"/>
            <a:ext cx="1929488" cy="605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FE60D-20B4-4F18-A882-4EA72E975777}"/>
              </a:ext>
            </a:extLst>
          </p:cNvPr>
          <p:cNvCxnSpPr/>
          <p:nvPr/>
        </p:nvCxnSpPr>
        <p:spPr>
          <a:xfrm>
            <a:off x="7138930" y="3928185"/>
            <a:ext cx="2104222" cy="590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1C26E1-A989-4980-9572-1F1031845021}"/>
              </a:ext>
            </a:extLst>
          </p:cNvPr>
          <p:cNvCxnSpPr/>
          <p:nvPr/>
        </p:nvCxnSpPr>
        <p:spPr>
          <a:xfrm>
            <a:off x="6764357" y="4386368"/>
            <a:ext cx="1658038" cy="1189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E7A98A-72F5-4AF5-B0E6-36E58C1A0409}"/>
              </a:ext>
            </a:extLst>
          </p:cNvPr>
          <p:cNvCxnSpPr/>
          <p:nvPr/>
        </p:nvCxnSpPr>
        <p:spPr>
          <a:xfrm flipV="1">
            <a:off x="6995711" y="5728409"/>
            <a:ext cx="1326764" cy="495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C8D1B2-6916-4132-BBF9-19DF93800BC6}"/>
              </a:ext>
            </a:extLst>
          </p:cNvPr>
          <p:cNvCxnSpPr/>
          <p:nvPr/>
        </p:nvCxnSpPr>
        <p:spPr>
          <a:xfrm flipV="1">
            <a:off x="7061812" y="4760942"/>
            <a:ext cx="2181340" cy="1314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95C60C-76C0-4CFF-97C4-4486D2558ECE}"/>
              </a:ext>
            </a:extLst>
          </p:cNvPr>
          <p:cNvCxnSpPr/>
          <p:nvPr/>
        </p:nvCxnSpPr>
        <p:spPr>
          <a:xfrm flipH="1" flipV="1">
            <a:off x="3977089" y="5767330"/>
            <a:ext cx="1219201" cy="321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764330-D9EF-4806-9219-7CE2635F97A6}"/>
              </a:ext>
            </a:extLst>
          </p:cNvPr>
          <p:cNvCxnSpPr/>
          <p:nvPr/>
        </p:nvCxnSpPr>
        <p:spPr>
          <a:xfrm flipH="1" flipV="1">
            <a:off x="2489812" y="4607365"/>
            <a:ext cx="2842352" cy="1368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46CF6F-E1F8-4AD0-9A48-B49E74EE6E05}"/>
              </a:ext>
            </a:extLst>
          </p:cNvPr>
          <p:cNvCxnSpPr/>
          <p:nvPr/>
        </p:nvCxnSpPr>
        <p:spPr>
          <a:xfrm flipV="1">
            <a:off x="3452101" y="4386368"/>
            <a:ext cx="1426835" cy="1189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2E2D4A-9781-44FA-B4B5-E2FBDA6BEA61}"/>
              </a:ext>
            </a:extLst>
          </p:cNvPr>
          <p:cNvCxnSpPr/>
          <p:nvPr/>
        </p:nvCxnSpPr>
        <p:spPr>
          <a:xfrm flipV="1">
            <a:off x="2489812" y="3789802"/>
            <a:ext cx="2029025" cy="729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499CB4-D159-4A43-A982-A245B1D88508}"/>
              </a:ext>
            </a:extLst>
          </p:cNvPr>
          <p:cNvCxnSpPr>
            <a:cxnSpLocks/>
          </p:cNvCxnSpPr>
          <p:nvPr/>
        </p:nvCxnSpPr>
        <p:spPr>
          <a:xfrm flipV="1">
            <a:off x="2346593" y="3453061"/>
            <a:ext cx="2100111" cy="4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0BA2A0-325C-4151-9F8A-7127F2155729}"/>
              </a:ext>
            </a:extLst>
          </p:cNvPr>
          <p:cNvCxnSpPr/>
          <p:nvPr/>
        </p:nvCxnSpPr>
        <p:spPr>
          <a:xfrm>
            <a:off x="2258458" y="2450974"/>
            <a:ext cx="2260379" cy="475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174D6E6-C9C9-407A-9FF3-D181871A83ED}"/>
              </a:ext>
            </a:extLst>
          </p:cNvPr>
          <p:cNvCxnSpPr/>
          <p:nvPr/>
        </p:nvCxnSpPr>
        <p:spPr>
          <a:xfrm>
            <a:off x="2346593" y="1011709"/>
            <a:ext cx="2352101" cy="1577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26147F-C8A4-4DDE-8300-C6AC4A01E0CA}"/>
              </a:ext>
            </a:extLst>
          </p:cNvPr>
          <p:cNvCxnSpPr/>
          <p:nvPr/>
        </p:nvCxnSpPr>
        <p:spPr>
          <a:xfrm>
            <a:off x="3694558" y="1090670"/>
            <a:ext cx="1329133" cy="118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6D005C3-EEEF-4F1B-8CF1-13E150B18C1F}"/>
              </a:ext>
            </a:extLst>
          </p:cNvPr>
          <p:cNvCxnSpPr/>
          <p:nvPr/>
        </p:nvCxnSpPr>
        <p:spPr>
          <a:xfrm flipV="1">
            <a:off x="5938284" y="4607365"/>
            <a:ext cx="0" cy="1468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17FE788-CBCE-431E-9884-76CCEDE7699B}"/>
              </a:ext>
            </a:extLst>
          </p:cNvPr>
          <p:cNvCxnSpPr>
            <a:cxnSpLocks/>
          </p:cNvCxnSpPr>
          <p:nvPr/>
        </p:nvCxnSpPr>
        <p:spPr>
          <a:xfrm>
            <a:off x="5938284" y="4607365"/>
            <a:ext cx="0" cy="1481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BF6EEEA-79D3-4227-A2F5-B71EC14BB957}"/>
              </a:ext>
            </a:extLst>
          </p:cNvPr>
          <p:cNvCxnSpPr/>
          <p:nvPr/>
        </p:nvCxnSpPr>
        <p:spPr>
          <a:xfrm>
            <a:off x="7364775" y="3429000"/>
            <a:ext cx="2065664" cy="66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24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6DCBD-F5EB-41C5-9F2D-21226E45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F674E-2FF3-4F89-8131-19D0BE56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699F5D37-5371-439E-BD8E-417EB6CFE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 r="1" b="1075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65BC1F-22C3-48F3-A4DC-8BF0A6F53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ield of grass&#10;&#10;Description automatically generated">
            <a:extLst>
              <a:ext uri="{FF2B5EF4-FFF2-40B4-BE49-F238E27FC236}">
                <a16:creationId xmlns:a16="http://schemas.microsoft.com/office/drawing/2014/main" id="{D230BBD2-4B75-4516-B00B-90CA7342A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 descr="A picture containing outdoor, grass, water, field&#10;&#10;Description automatically generated">
            <a:extLst>
              <a:ext uri="{FF2B5EF4-FFF2-40B4-BE49-F238E27FC236}">
                <a16:creationId xmlns:a16="http://schemas.microsoft.com/office/drawing/2014/main" id="{09EDE3D8-28A9-4C2D-8B2C-62B7EF63E6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-1" b="-1"/>
          <a:stretch/>
        </p:blipFill>
        <p:spPr>
          <a:xfrm>
            <a:off x="111264" y="141436"/>
            <a:ext cx="3839527" cy="2833257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47018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7EFD67-2986-42A8-BA64-339329B6617A}"/>
              </a:ext>
            </a:extLst>
          </p:cNvPr>
          <p:cNvSpPr txBox="1"/>
          <p:nvPr/>
        </p:nvSpPr>
        <p:spPr>
          <a:xfrm>
            <a:off x="598967" y="797443"/>
            <a:ext cx="1099406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Measuring  the Economic benefits of</a:t>
            </a:r>
          </a:p>
          <a:p>
            <a:r>
              <a:rPr lang="en-US" sz="3600" dirty="0"/>
              <a:t> Soil Health (The Hard Numbers)</a:t>
            </a:r>
          </a:p>
          <a:p>
            <a:endParaRPr lang="en-US" sz="3600" dirty="0"/>
          </a:p>
          <a:p>
            <a:r>
              <a:rPr lang="en-US" sz="3600" dirty="0"/>
              <a:t>Possible Incentives from supply chain sustainability programs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722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145A4-121A-40E2-A2D1-EB1A788976B7}"/>
              </a:ext>
            </a:extLst>
          </p:cNvPr>
          <p:cNvSpPr txBox="1"/>
          <p:nvPr/>
        </p:nvSpPr>
        <p:spPr>
          <a:xfrm>
            <a:off x="1399142" y="451692"/>
            <a:ext cx="1144652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Measuring Soil Health Economics at Farm Level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--- Long term local Soil Health studies that  track </a:t>
            </a:r>
          </a:p>
          <a:p>
            <a:r>
              <a:rPr lang="en-US" sz="3200" dirty="0"/>
              <a:t>       input costs</a:t>
            </a:r>
          </a:p>
          <a:p>
            <a:endParaRPr lang="en-US" sz="3200" dirty="0"/>
          </a:p>
          <a:p>
            <a:r>
              <a:rPr lang="en-US" sz="3200" dirty="0"/>
              <a:t>--- Paul </a:t>
            </a:r>
            <a:r>
              <a:rPr lang="en-US" sz="3200" dirty="0" err="1"/>
              <a:t>Jasa</a:t>
            </a:r>
            <a:r>
              <a:rPr lang="en-US" sz="3200" dirty="0"/>
              <a:t>  Rogers memorial farm, Duane Beck Dakota Lakes </a:t>
            </a:r>
          </a:p>
          <a:p>
            <a:r>
              <a:rPr lang="en-US" sz="3200" dirty="0"/>
              <a:t>       research farm</a:t>
            </a:r>
          </a:p>
          <a:p>
            <a:endParaRPr lang="en-US" sz="3200" dirty="0"/>
          </a:p>
          <a:p>
            <a:r>
              <a:rPr lang="en-US" sz="3200" dirty="0"/>
              <a:t>---Develop Soil Health economic crop and livestock models</a:t>
            </a:r>
          </a:p>
          <a:p>
            <a:endParaRPr lang="en-US" sz="3200" dirty="0"/>
          </a:p>
          <a:p>
            <a:r>
              <a:rPr lang="en-US" sz="3200" dirty="0"/>
              <a:t>---Field to Market?</a:t>
            </a:r>
          </a:p>
        </p:txBody>
      </p:sp>
    </p:spTree>
    <p:extLst>
      <p:ext uri="{BB962C8B-B14F-4D97-AF65-F5344CB8AC3E}">
        <p14:creationId xmlns:p14="http://schemas.microsoft.com/office/powerpoint/2010/main" val="334175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B3FE1F-465D-4ECC-963E-411A6B9D0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F5F78A-2E17-423D-8913-F994DD012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33C44-63EB-4D20-B590-96EE24DAD817}"/>
              </a:ext>
            </a:extLst>
          </p:cNvPr>
          <p:cNvSpPr txBox="1"/>
          <p:nvPr/>
        </p:nvSpPr>
        <p:spPr>
          <a:xfrm>
            <a:off x="6771190" y="763929"/>
            <a:ext cx="47340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UNL Crop Budgets</a:t>
            </a:r>
          </a:p>
          <a:p>
            <a:r>
              <a:rPr lang="en-US" sz="3600" dirty="0">
                <a:solidFill>
                  <a:schemeClr val="bg1"/>
                </a:solidFill>
              </a:rPr>
              <a:t>Cost of production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2.77/</a:t>
            </a:r>
            <a:r>
              <a:rPr lang="en-US" sz="3600" dirty="0" err="1">
                <a:solidFill>
                  <a:schemeClr val="bg1"/>
                </a:solidFill>
              </a:rPr>
              <a:t>bu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Need  a budget for every enterprise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Don’t forget Livestock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F4469AE-342D-42FB-8C18-4FECFA021B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268934"/>
              </p:ext>
            </p:extLst>
          </p:nvPr>
        </p:nvGraphicFramePr>
        <p:xfrm>
          <a:off x="1122291" y="429141"/>
          <a:ext cx="5275462" cy="599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Macro-Enabled Worksheet" r:id="rId4" imgW="8610772" imgH="9791585" progId="Excel.SheetMacroEnabled.12">
                  <p:embed/>
                </p:oleObj>
              </mc:Choice>
              <mc:Fallback>
                <p:oleObj name="Macro-Enabled Worksheet" r:id="rId4" imgW="8610772" imgH="9791585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2291" y="429141"/>
                        <a:ext cx="5275462" cy="5999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6CAE066-E853-4DA9-A817-FA2DF7872543}"/>
              </a:ext>
            </a:extLst>
          </p:cNvPr>
          <p:cNvSpPr txBox="1"/>
          <p:nvPr/>
        </p:nvSpPr>
        <p:spPr>
          <a:xfrm>
            <a:off x="3089568" y="6416632"/>
            <a:ext cx="413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Glennis McClure; UNL economist</a:t>
            </a:r>
          </a:p>
        </p:txBody>
      </p:sp>
    </p:spTree>
    <p:extLst>
      <p:ext uri="{BB962C8B-B14F-4D97-AF65-F5344CB8AC3E}">
        <p14:creationId xmlns:p14="http://schemas.microsoft.com/office/powerpoint/2010/main" val="84118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6DCBD-F5EB-41C5-9F2D-21226E45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F674E-2FF3-4F89-8131-19D0BE56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7EE0AA-F4DF-4EBA-8CF0-13682FFC1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95E1D-6C78-40A8-85CE-8DFA087D5397}"/>
              </a:ext>
            </a:extLst>
          </p:cNvPr>
          <p:cNvSpPr txBox="1"/>
          <p:nvPr/>
        </p:nvSpPr>
        <p:spPr>
          <a:xfrm>
            <a:off x="2371060" y="6293372"/>
            <a:ext cx="837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Field to Market Soil Health Report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3C6F4-9ABF-419C-A5B7-9A1F1E60E70E}"/>
              </a:ext>
            </a:extLst>
          </p:cNvPr>
          <p:cNvSpPr txBox="1"/>
          <p:nvPr/>
        </p:nvSpPr>
        <p:spPr>
          <a:xfrm>
            <a:off x="10090298" y="6464595"/>
            <a:ext cx="1977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Field to Market .Org</a:t>
            </a:r>
          </a:p>
        </p:txBody>
      </p:sp>
    </p:spTree>
    <p:extLst>
      <p:ext uri="{BB962C8B-B14F-4D97-AF65-F5344CB8AC3E}">
        <p14:creationId xmlns:p14="http://schemas.microsoft.com/office/powerpoint/2010/main" val="198974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FF07F-E21C-4650-82B2-020B96A20E01}"/>
              </a:ext>
            </a:extLst>
          </p:cNvPr>
          <p:cNvSpPr txBox="1"/>
          <p:nvPr/>
        </p:nvSpPr>
        <p:spPr>
          <a:xfrm>
            <a:off x="1105786" y="1275907"/>
            <a:ext cx="105581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Soil Health Economics for “Everyone” in the State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--- UNL nitrogen application study</a:t>
            </a:r>
          </a:p>
          <a:p>
            <a:endParaRPr lang="en-US" sz="3600" dirty="0"/>
          </a:p>
          <a:p>
            <a:r>
              <a:rPr lang="en-US" sz="3600" dirty="0"/>
              <a:t>--- Cost of treating water for nitrates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429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B3FE1F-465D-4ECC-963E-411A6B9D0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F5F78A-2E17-423D-8913-F994DD012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D3F33F-7352-493A-BF29-34BC477D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78" y="643467"/>
            <a:ext cx="9058644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CB595-D9B7-47BA-9337-FE6AA58B41D5}"/>
              </a:ext>
            </a:extLst>
          </p:cNvPr>
          <p:cNvSpPr txBox="1"/>
          <p:nvPr/>
        </p:nvSpPr>
        <p:spPr>
          <a:xfrm>
            <a:off x="7985051" y="6485860"/>
            <a:ext cx="372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Charles Wortmann; UNL agronomy</a:t>
            </a:r>
          </a:p>
        </p:txBody>
      </p:sp>
    </p:spTree>
    <p:extLst>
      <p:ext uri="{BB962C8B-B14F-4D97-AF65-F5344CB8AC3E}">
        <p14:creationId xmlns:p14="http://schemas.microsoft.com/office/powerpoint/2010/main" val="213014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B3FE1F-465D-4ECC-963E-411A6B9D0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F5F78A-2E17-423D-8913-F994DD012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C30EDA-A13B-4BAB-9EA9-105C4F8F8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27" y="643467"/>
            <a:ext cx="7481146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0730F7-1898-453D-9599-92622B2ABB8C}"/>
              </a:ext>
            </a:extLst>
          </p:cNvPr>
          <p:cNvSpPr txBox="1"/>
          <p:nvPr/>
        </p:nvSpPr>
        <p:spPr>
          <a:xfrm>
            <a:off x="8102009" y="6528391"/>
            <a:ext cx="393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Charles Wortmann; UNL agronomy</a:t>
            </a:r>
          </a:p>
        </p:txBody>
      </p:sp>
    </p:spTree>
    <p:extLst>
      <p:ext uri="{BB962C8B-B14F-4D97-AF65-F5344CB8AC3E}">
        <p14:creationId xmlns:p14="http://schemas.microsoft.com/office/powerpoint/2010/main" val="200075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food, flower&#10;&#10;Description automatically generated">
            <a:extLst>
              <a:ext uri="{FF2B5EF4-FFF2-40B4-BE49-F238E27FC236}">
                <a16:creationId xmlns:a16="http://schemas.microsoft.com/office/drawing/2014/main" id="{6DD3BB61-5FF8-4080-BBF2-C1ABEF73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199CE-E5DA-4C45-95AF-0EE0E197F987}"/>
              </a:ext>
            </a:extLst>
          </p:cNvPr>
          <p:cNvSpPr txBox="1"/>
          <p:nvPr/>
        </p:nvSpPr>
        <p:spPr>
          <a:xfrm>
            <a:off x="5741581" y="6488658"/>
            <a:ext cx="432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Powers; Nebraska Water Center </a:t>
            </a:r>
          </a:p>
        </p:txBody>
      </p:sp>
    </p:spTree>
    <p:extLst>
      <p:ext uri="{BB962C8B-B14F-4D97-AF65-F5344CB8AC3E}">
        <p14:creationId xmlns:p14="http://schemas.microsoft.com/office/powerpoint/2010/main" val="295974294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258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Corbel</vt:lpstr>
      <vt:lpstr>Depth</vt:lpstr>
      <vt:lpstr>Macro-Enabled Worksheet</vt:lpstr>
      <vt:lpstr>Soil Health Economics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Health Economics</dc:title>
  <dc:creator>jolene steffen</dc:creator>
  <cp:lastModifiedBy>jolene steffen</cp:lastModifiedBy>
  <cp:revision>28</cp:revision>
  <dcterms:created xsi:type="dcterms:W3CDTF">2020-02-03T18:11:10Z</dcterms:created>
  <dcterms:modified xsi:type="dcterms:W3CDTF">2020-02-18T17:20:20Z</dcterms:modified>
</cp:coreProperties>
</file>