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williams2\Downloads\SOil%20HEalth%20Poll%20Overcview%20Hickman%20BBow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williams2\Downloads\SOil%20HEalth%20Poll%20Overcview%20Hickman%20BBow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williams2\Downloads\SOil%20HEalth%20Poll%20Overcview%20Hickman%20BBow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As a Tenant or Landowner, rate the most pressing obstacles to increase cover crop use in your farming operation?</a:t>
            </a:r>
            <a:r>
              <a:rPr lang="en-US" dirty="0"/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r>
              <a:rPr lang="en-US" sz="1600" dirty="0"/>
              <a:t> (1 = no obstacle and 5  = major obstacle) </a:t>
            </a:r>
            <a:r>
              <a:rPr lang="en-US" sz="1600" b="0" i="0" baseline="0" dirty="0">
                <a:effectLst/>
              </a:rPr>
              <a:t>| Hickman (n=69), Broken Bow (n=13), Mead (n=41)</a:t>
            </a:r>
            <a:endParaRPr lang="en-US" sz="1600" dirty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prstClr val="black">
                    <a:lumMod val="65000"/>
                    <a:lumOff val="35000"/>
                  </a:prstClr>
                </a:solidFill>
              </a:defRPr>
            </a:pPr>
            <a:endParaRPr lang="en-US" sz="16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283777834222335E-2"/>
          <c:y val="0.17225361336602751"/>
          <c:w val="0.95995792058250784"/>
          <c:h val="0.713271904841682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'[SOil HEalth Poll Overcview Hickman BBow.xlsx]Export All'!$C$27</c:f>
              <c:strCache>
                <c:ptCount val="1"/>
                <c:pt idx="0">
                  <c:v>Hickman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'[SOil HEalth Poll Overcview Hickman BBow.xlsx]Export All'!$A$28:$A$37</c:f>
              <c:strCache>
                <c:ptCount val="10"/>
                <c:pt idx="0">
                  <c:v>1. Input costs including seed cost</c:v>
                </c:pt>
                <c:pt idx="1">
                  <c:v>2. Weather issues</c:v>
                </c:pt>
                <c:pt idx="2">
                  <c:v>3. Farm machinery and equipment</c:v>
                </c:pt>
                <c:pt idx="3">
                  <c:v>4. Farm labor</c:v>
                </c:pt>
                <c:pt idx="4">
                  <c:v>5. Potential of a crop yield lag</c:v>
                </c:pt>
                <c:pt idx="5">
                  <c:v>6. The window and later crop harvest</c:v>
                </c:pt>
                <c:pt idx="6">
                  <c:v>7. Allowing livestock to graze cover crops</c:v>
                </c:pt>
                <c:pt idx="7">
                  <c:v>8. Termination of cover crop issues</c:v>
                </c:pt>
                <c:pt idx="8">
                  <c:v>9. Pest issues</c:v>
                </c:pt>
                <c:pt idx="9">
                  <c:v>10. It limits my herbicide options</c:v>
                </c:pt>
              </c:strCache>
            </c:strRef>
          </c:cat>
          <c:val>
            <c:numRef>
              <c:f>'[SOil HEalth Poll Overcview Hickman BBow.xlsx]Export All'!$C$28:$C$37</c:f>
              <c:numCache>
                <c:formatCode>General</c:formatCode>
                <c:ptCount val="10"/>
                <c:pt idx="0">
                  <c:v>3.4</c:v>
                </c:pt>
                <c:pt idx="1">
                  <c:v>3</c:v>
                </c:pt>
                <c:pt idx="2">
                  <c:v>2.7</c:v>
                </c:pt>
                <c:pt idx="3">
                  <c:v>3</c:v>
                </c:pt>
                <c:pt idx="4">
                  <c:v>2.1</c:v>
                </c:pt>
                <c:pt idx="5">
                  <c:v>3.6</c:v>
                </c:pt>
                <c:pt idx="6">
                  <c:v>2.2000000000000002</c:v>
                </c:pt>
                <c:pt idx="7">
                  <c:v>2</c:v>
                </c:pt>
                <c:pt idx="8">
                  <c:v>1.7</c:v>
                </c:pt>
                <c:pt idx="9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55-491D-927D-157CD0AA8664}"/>
            </c:ext>
          </c:extLst>
        </c:ser>
        <c:ser>
          <c:idx val="1"/>
          <c:order val="1"/>
          <c:tx>
            <c:strRef>
              <c:f>'[SOil HEalth Poll Overcview Hickman BBow.xlsx]Export All'!$D$27</c:f>
              <c:strCache>
                <c:ptCount val="1"/>
                <c:pt idx="0">
                  <c:v>Broken Bow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'[SOil HEalth Poll Overcview Hickman BBow.xlsx]Export All'!$A$28:$A$37</c:f>
              <c:strCache>
                <c:ptCount val="10"/>
                <c:pt idx="0">
                  <c:v>1. Input costs including seed cost</c:v>
                </c:pt>
                <c:pt idx="1">
                  <c:v>2. Weather issues</c:v>
                </c:pt>
                <c:pt idx="2">
                  <c:v>3. Farm machinery and equipment</c:v>
                </c:pt>
                <c:pt idx="3">
                  <c:v>4. Farm labor</c:v>
                </c:pt>
                <c:pt idx="4">
                  <c:v>5. Potential of a crop yield lag</c:v>
                </c:pt>
                <c:pt idx="5">
                  <c:v>6. The window and later crop harvest</c:v>
                </c:pt>
                <c:pt idx="6">
                  <c:v>7. Allowing livestock to graze cover crops</c:v>
                </c:pt>
                <c:pt idx="7">
                  <c:v>8. Termination of cover crop issues</c:v>
                </c:pt>
                <c:pt idx="8">
                  <c:v>9. Pest issues</c:v>
                </c:pt>
                <c:pt idx="9">
                  <c:v>10. It limits my herbicide options</c:v>
                </c:pt>
              </c:strCache>
            </c:strRef>
          </c:cat>
          <c:val>
            <c:numRef>
              <c:f>'[SOil HEalth Poll Overcview Hickman BBow.xlsx]Export All'!$D$28:$D$37</c:f>
              <c:numCache>
                <c:formatCode>General</c:formatCode>
                <c:ptCount val="10"/>
                <c:pt idx="0">
                  <c:v>3.4</c:v>
                </c:pt>
                <c:pt idx="1">
                  <c:v>3.7</c:v>
                </c:pt>
                <c:pt idx="2">
                  <c:v>3.4</c:v>
                </c:pt>
                <c:pt idx="3">
                  <c:v>3.2</c:v>
                </c:pt>
                <c:pt idx="4">
                  <c:v>2.7</c:v>
                </c:pt>
                <c:pt idx="5">
                  <c:v>4.2</c:v>
                </c:pt>
                <c:pt idx="6">
                  <c:v>3.7</c:v>
                </c:pt>
                <c:pt idx="7">
                  <c:v>2.8</c:v>
                </c:pt>
                <c:pt idx="8">
                  <c:v>2.4</c:v>
                </c:pt>
                <c:pt idx="9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55-491D-927D-157CD0AA8664}"/>
            </c:ext>
          </c:extLst>
        </c:ser>
        <c:ser>
          <c:idx val="2"/>
          <c:order val="2"/>
          <c:tx>
            <c:strRef>
              <c:f>'[SOil HEalth Poll Overcview Hickman BBow.xlsx]Export All'!$E$27</c:f>
              <c:strCache>
                <c:ptCount val="1"/>
                <c:pt idx="0">
                  <c:v>Mead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'[SOil HEalth Poll Overcview Hickman BBow.xlsx]Export All'!$A$28:$A$37</c:f>
              <c:strCache>
                <c:ptCount val="10"/>
                <c:pt idx="0">
                  <c:v>1. Input costs including seed cost</c:v>
                </c:pt>
                <c:pt idx="1">
                  <c:v>2. Weather issues</c:v>
                </c:pt>
                <c:pt idx="2">
                  <c:v>3. Farm machinery and equipment</c:v>
                </c:pt>
                <c:pt idx="3">
                  <c:v>4. Farm labor</c:v>
                </c:pt>
                <c:pt idx="4">
                  <c:v>5. Potential of a crop yield lag</c:v>
                </c:pt>
                <c:pt idx="5">
                  <c:v>6. The window and later crop harvest</c:v>
                </c:pt>
                <c:pt idx="6">
                  <c:v>7. Allowing livestock to graze cover crops</c:v>
                </c:pt>
                <c:pt idx="7">
                  <c:v>8. Termination of cover crop issues</c:v>
                </c:pt>
                <c:pt idx="8">
                  <c:v>9. Pest issues</c:v>
                </c:pt>
                <c:pt idx="9">
                  <c:v>10. It limits my herbicide options</c:v>
                </c:pt>
              </c:strCache>
            </c:strRef>
          </c:cat>
          <c:val>
            <c:numRef>
              <c:f>'[SOil HEalth Poll Overcview Hickman BBow.xlsx]Export All'!$E$28:$E$37</c:f>
              <c:numCache>
                <c:formatCode>General</c:formatCode>
                <c:ptCount val="10"/>
                <c:pt idx="0">
                  <c:v>3.3</c:v>
                </c:pt>
                <c:pt idx="1">
                  <c:v>3.2</c:v>
                </c:pt>
                <c:pt idx="2">
                  <c:v>2.9</c:v>
                </c:pt>
                <c:pt idx="3">
                  <c:v>3</c:v>
                </c:pt>
                <c:pt idx="4">
                  <c:v>2.9</c:v>
                </c:pt>
                <c:pt idx="5">
                  <c:v>3.5</c:v>
                </c:pt>
                <c:pt idx="6">
                  <c:v>2.4</c:v>
                </c:pt>
                <c:pt idx="7">
                  <c:v>2.4</c:v>
                </c:pt>
                <c:pt idx="8">
                  <c:v>2.4</c:v>
                </c:pt>
                <c:pt idx="9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55-491D-927D-157CD0AA86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1278528"/>
        <c:axId val="571277544"/>
      </c:barChart>
      <c:catAx>
        <c:axId val="57127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1277544"/>
        <c:crosses val="autoZero"/>
        <c:auto val="1"/>
        <c:lblAlgn val="ctr"/>
        <c:lblOffset val="100"/>
        <c:noMultiLvlLbl val="0"/>
      </c:catAx>
      <c:valAx>
        <c:axId val="571277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1278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What incentives most drive you in making changes to improve soil health?</a:t>
            </a:r>
          </a:p>
          <a:p>
            <a:pPr>
              <a:defRPr/>
            </a:pPr>
            <a:r>
              <a:rPr lang="en-US" sz="1600" dirty="0"/>
              <a:t>(1:  No value as incentive; 5 :  High value as incentive) </a:t>
            </a:r>
            <a:r>
              <a:rPr lang="en-US" sz="1800" b="0" i="0" baseline="0" dirty="0">
                <a:effectLst/>
              </a:rPr>
              <a:t>| </a:t>
            </a:r>
            <a:r>
              <a:rPr lang="en-US" sz="1600" b="0" i="0" baseline="0" dirty="0">
                <a:effectLst/>
              </a:rPr>
              <a:t>Hickman (n=69), Broken Bow (n=13), Mead (n=41)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1081471113103343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0847619611458344E-2"/>
          <c:y val="0.18164095425180954"/>
          <c:w val="0.9673371279717855"/>
          <c:h val="0.6445877002079014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'[SOil HEalth Poll Overcview Hickman BBow.xlsx]Export All'!$C$27</c:f>
              <c:strCache>
                <c:ptCount val="1"/>
                <c:pt idx="0">
                  <c:v>Hickman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'[SOil HEalth Poll Overcview Hickman BBow.xlsx]Export All'!$A$41:$A$54</c:f>
              <c:strCache>
                <c:ptCount val="14"/>
                <c:pt idx="0">
                  <c:v>1.  If the change makes my operation more dollars</c:v>
                </c:pt>
                <c:pt idx="1">
                  <c:v>2.  I want to leave my land better for the next generation</c:v>
                </c:pt>
                <c:pt idx="2">
                  <c:v>3.  Improve my soil organic matter and soil carbon</c:v>
                </c:pt>
                <c:pt idx="3">
                  <c:v>4.  Because my landlord wants me to</c:v>
                </c:pt>
                <c:pt idx="4">
                  <c:v>5.  Discounted crop insurance rates</c:v>
                </c:pt>
                <c:pt idx="5">
                  <c:v>6.  Improve my crop yields</c:v>
                </c:pt>
                <c:pt idx="6">
                  <c:v>7.  Increase the value of my land for a future sale</c:v>
                </c:pt>
                <c:pt idx="7">
                  <c:v>8.  Increase my soil water infiltration</c:v>
                </c:pt>
                <c:pt idx="8">
                  <c:v>9.  Decrease nitrogen leaching into groundwater</c:v>
                </c:pt>
                <c:pt idx="9">
                  <c:v>10. Decrease topsoil erosion </c:v>
                </c:pt>
                <c:pt idx="10">
                  <c:v>11. Decrease pesticide and nutrient loss in water runoff from my fields</c:v>
                </c:pt>
                <c:pt idx="11">
                  <c:v>12. Decrease weather risk and increase weather resiliency of my crops</c:v>
                </c:pt>
                <c:pt idx="12">
                  <c:v>13. Increase weed control</c:v>
                </c:pt>
                <c:pt idx="13">
                  <c:v>14. Reduce herbicide use</c:v>
                </c:pt>
              </c:strCache>
            </c:strRef>
          </c:cat>
          <c:val>
            <c:numRef>
              <c:f>'[SOil HEalth Poll Overcview Hickman BBow.xlsx]Export All'!$C$41:$C$54</c:f>
              <c:numCache>
                <c:formatCode>General</c:formatCode>
                <c:ptCount val="14"/>
                <c:pt idx="0">
                  <c:v>4.0999999999999996</c:v>
                </c:pt>
                <c:pt idx="1">
                  <c:v>4.5999999999999996</c:v>
                </c:pt>
                <c:pt idx="2">
                  <c:v>4.5</c:v>
                </c:pt>
                <c:pt idx="3">
                  <c:v>1.7</c:v>
                </c:pt>
                <c:pt idx="4">
                  <c:v>2.6</c:v>
                </c:pt>
                <c:pt idx="5">
                  <c:v>4.3</c:v>
                </c:pt>
                <c:pt idx="6">
                  <c:v>3.3</c:v>
                </c:pt>
                <c:pt idx="7">
                  <c:v>4.7</c:v>
                </c:pt>
                <c:pt idx="8">
                  <c:v>4.2</c:v>
                </c:pt>
                <c:pt idx="9">
                  <c:v>4.8</c:v>
                </c:pt>
                <c:pt idx="10">
                  <c:v>4.3</c:v>
                </c:pt>
                <c:pt idx="11">
                  <c:v>4.2</c:v>
                </c:pt>
                <c:pt idx="12">
                  <c:v>4.3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58-4FF1-A467-61FECCB17DB8}"/>
            </c:ext>
          </c:extLst>
        </c:ser>
        <c:ser>
          <c:idx val="2"/>
          <c:order val="1"/>
          <c:tx>
            <c:strRef>
              <c:f>'[SOil HEalth Poll Overcview Hickman BBow.xlsx]Export All'!$D$27</c:f>
              <c:strCache>
                <c:ptCount val="1"/>
                <c:pt idx="0">
                  <c:v>Broken Bow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'[SOil HEalth Poll Overcview Hickman BBow.xlsx]Export All'!$A$41:$A$54</c:f>
              <c:strCache>
                <c:ptCount val="14"/>
                <c:pt idx="0">
                  <c:v>1.  If the change makes my operation more dollars</c:v>
                </c:pt>
                <c:pt idx="1">
                  <c:v>2.  I want to leave my land better for the next generation</c:v>
                </c:pt>
                <c:pt idx="2">
                  <c:v>3.  Improve my soil organic matter and soil carbon</c:v>
                </c:pt>
                <c:pt idx="3">
                  <c:v>4.  Because my landlord wants me to</c:v>
                </c:pt>
                <c:pt idx="4">
                  <c:v>5.  Discounted crop insurance rates</c:v>
                </c:pt>
                <c:pt idx="5">
                  <c:v>6.  Improve my crop yields</c:v>
                </c:pt>
                <c:pt idx="6">
                  <c:v>7.  Increase the value of my land for a future sale</c:v>
                </c:pt>
                <c:pt idx="7">
                  <c:v>8.  Increase my soil water infiltration</c:v>
                </c:pt>
                <c:pt idx="8">
                  <c:v>9.  Decrease nitrogen leaching into groundwater</c:v>
                </c:pt>
                <c:pt idx="9">
                  <c:v>10. Decrease topsoil erosion </c:v>
                </c:pt>
                <c:pt idx="10">
                  <c:v>11. Decrease pesticide and nutrient loss in water runoff from my fields</c:v>
                </c:pt>
                <c:pt idx="11">
                  <c:v>12. Decrease weather risk and increase weather resiliency of my crops</c:v>
                </c:pt>
                <c:pt idx="12">
                  <c:v>13. Increase weed control</c:v>
                </c:pt>
                <c:pt idx="13">
                  <c:v>14. Reduce herbicide use</c:v>
                </c:pt>
              </c:strCache>
            </c:strRef>
          </c:cat>
          <c:val>
            <c:numRef>
              <c:f>'[SOil HEalth Poll Overcview Hickman BBow.xlsx]Export All'!$D$41:$D$54</c:f>
              <c:numCache>
                <c:formatCode>General</c:formatCode>
                <c:ptCount val="14"/>
                <c:pt idx="0">
                  <c:v>4.3</c:v>
                </c:pt>
                <c:pt idx="1">
                  <c:v>4.5999999999999996</c:v>
                </c:pt>
                <c:pt idx="2">
                  <c:v>4.7</c:v>
                </c:pt>
                <c:pt idx="3">
                  <c:v>1.7</c:v>
                </c:pt>
                <c:pt idx="4">
                  <c:v>2.4</c:v>
                </c:pt>
                <c:pt idx="5">
                  <c:v>4.3</c:v>
                </c:pt>
                <c:pt idx="6">
                  <c:v>3.7</c:v>
                </c:pt>
                <c:pt idx="7">
                  <c:v>4.8</c:v>
                </c:pt>
                <c:pt idx="8">
                  <c:v>4.5999999999999996</c:v>
                </c:pt>
                <c:pt idx="9">
                  <c:v>4.5999999999999996</c:v>
                </c:pt>
                <c:pt idx="10">
                  <c:v>4.5999999999999996</c:v>
                </c:pt>
                <c:pt idx="11">
                  <c:v>4.4000000000000004</c:v>
                </c:pt>
                <c:pt idx="12">
                  <c:v>4.5999999999999996</c:v>
                </c:pt>
                <c:pt idx="13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58-4FF1-A467-61FECCB17DB8}"/>
            </c:ext>
          </c:extLst>
        </c:ser>
        <c:ser>
          <c:idx val="0"/>
          <c:order val="2"/>
          <c:tx>
            <c:strRef>
              <c:f>'[SOil HEalth Poll Overcview Hickman BBow.xlsx]Export All'!$E$27</c:f>
              <c:strCache>
                <c:ptCount val="1"/>
                <c:pt idx="0">
                  <c:v>Mead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'[SOil HEalth Poll Overcview Hickman BBow.xlsx]Export All'!$A$41:$A$54</c:f>
              <c:strCache>
                <c:ptCount val="14"/>
                <c:pt idx="0">
                  <c:v>1.  If the change makes my operation more dollars</c:v>
                </c:pt>
                <c:pt idx="1">
                  <c:v>2.  I want to leave my land better for the next generation</c:v>
                </c:pt>
                <c:pt idx="2">
                  <c:v>3.  Improve my soil organic matter and soil carbon</c:v>
                </c:pt>
                <c:pt idx="3">
                  <c:v>4.  Because my landlord wants me to</c:v>
                </c:pt>
                <c:pt idx="4">
                  <c:v>5.  Discounted crop insurance rates</c:v>
                </c:pt>
                <c:pt idx="5">
                  <c:v>6.  Improve my crop yields</c:v>
                </c:pt>
                <c:pt idx="6">
                  <c:v>7.  Increase the value of my land for a future sale</c:v>
                </c:pt>
                <c:pt idx="7">
                  <c:v>8.  Increase my soil water infiltration</c:v>
                </c:pt>
                <c:pt idx="8">
                  <c:v>9.  Decrease nitrogen leaching into groundwater</c:v>
                </c:pt>
                <c:pt idx="9">
                  <c:v>10. Decrease topsoil erosion </c:v>
                </c:pt>
                <c:pt idx="10">
                  <c:v>11. Decrease pesticide and nutrient loss in water runoff from my fields</c:v>
                </c:pt>
                <c:pt idx="11">
                  <c:v>12. Decrease weather risk and increase weather resiliency of my crops</c:v>
                </c:pt>
                <c:pt idx="12">
                  <c:v>13. Increase weed control</c:v>
                </c:pt>
                <c:pt idx="13">
                  <c:v>14. Reduce herbicide use</c:v>
                </c:pt>
              </c:strCache>
            </c:strRef>
          </c:cat>
          <c:val>
            <c:numRef>
              <c:f>'[SOil HEalth Poll Overcview Hickman BBow.xlsx]Export All'!$E$41:$E$54</c:f>
              <c:numCache>
                <c:formatCode>General</c:formatCode>
                <c:ptCount val="14"/>
                <c:pt idx="0">
                  <c:v>4.2</c:v>
                </c:pt>
                <c:pt idx="1">
                  <c:v>4.5</c:v>
                </c:pt>
                <c:pt idx="2">
                  <c:v>4.5</c:v>
                </c:pt>
                <c:pt idx="3">
                  <c:v>1.6</c:v>
                </c:pt>
                <c:pt idx="4">
                  <c:v>2.2999999999999998</c:v>
                </c:pt>
                <c:pt idx="5">
                  <c:v>4</c:v>
                </c:pt>
                <c:pt idx="6">
                  <c:v>3.2</c:v>
                </c:pt>
                <c:pt idx="7">
                  <c:v>4.5999999999999996</c:v>
                </c:pt>
                <c:pt idx="8">
                  <c:v>4.3</c:v>
                </c:pt>
                <c:pt idx="9">
                  <c:v>4.5</c:v>
                </c:pt>
                <c:pt idx="10">
                  <c:v>4.0999999999999996</c:v>
                </c:pt>
                <c:pt idx="11">
                  <c:v>4.3</c:v>
                </c:pt>
                <c:pt idx="12">
                  <c:v>4.3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58-4FF1-A467-61FECCB17D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0260992"/>
        <c:axId val="470260008"/>
      </c:barChart>
      <c:catAx>
        <c:axId val="47026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0260008"/>
        <c:crosses val="autoZero"/>
        <c:auto val="1"/>
        <c:lblAlgn val="ctr"/>
        <c:lblOffset val="100"/>
        <c:noMultiLvlLbl val="0"/>
      </c:catAx>
      <c:valAx>
        <c:axId val="470260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0260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/>
              <a:t>What present factors most impact the rates of Nitrogen, P &amp; K that you apply and/or manage? </a:t>
            </a:r>
          </a:p>
          <a:p>
            <a:pPr>
              <a:defRPr/>
            </a:pPr>
            <a:r>
              <a:rPr lang="en-US" dirty="0"/>
              <a:t>(1 = no impact to 5 = most impact) | Hickman (n=69), Broken Bow</a:t>
            </a:r>
            <a:r>
              <a:rPr lang="en-US" baseline="0" dirty="0"/>
              <a:t> (n=13), Mead (n=41)</a:t>
            </a:r>
            <a:endParaRPr lang="en-US" dirty="0"/>
          </a:p>
        </c:rich>
      </c:tx>
      <c:layout>
        <c:manualLayout>
          <c:xMode val="edge"/>
          <c:yMode val="edge"/>
          <c:x val="0.12793831858919466"/>
          <c:y val="1.78614569760787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2457642733648923E-2"/>
          <c:y val="0.22296296296296297"/>
          <c:w val="0.92508400026855009"/>
          <c:h val="0.6016388785317788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'[SOil HEalth Poll Overcview Hickman BBow.xlsx]Export All'!$C$56</c:f>
              <c:strCache>
                <c:ptCount val="1"/>
                <c:pt idx="0">
                  <c:v>Hickman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'[SOil HEalth Poll Overcview Hickman BBow.xlsx]Export All'!$A$57:$A$65</c:f>
              <c:strCache>
                <c:ptCount val="9"/>
                <c:pt idx="0">
                  <c:v>1. The cost of the fertilizer</c:v>
                </c:pt>
                <c:pt idx="1">
                  <c:v>2. Improved crop genetics and/or crop hybrids</c:v>
                </c:pt>
                <c:pt idx="2">
                  <c:v>3. I use tissue tests or other tests to sidedress </c:v>
                </c:pt>
                <c:pt idx="3">
                  <c:v>4. I adjust my N rate as based on my soil tests</c:v>
                </c:pt>
                <c:pt idx="4">
                  <c:v>5. Past experience plus advice from my agronomy "team"</c:v>
                </c:pt>
                <c:pt idx="5">
                  <c:v>6. Government mandates require reduced rates</c:v>
                </c:pt>
                <c:pt idx="6">
                  <c:v>7. I use "in season" climate models to base my nutrient rates</c:v>
                </c:pt>
                <c:pt idx="7">
                  <c:v>8. I prefer to fertigate or chemigate with nitrogen, "inseason" vs. applying all "N" in the fall or spring.</c:v>
                </c:pt>
                <c:pt idx="8">
                  <c:v>9. I reduce my N rate based on the previous legume crop (soybeans, alfalfa) or manure and/or Irrigation water usage</c:v>
                </c:pt>
              </c:strCache>
            </c:strRef>
          </c:cat>
          <c:val>
            <c:numRef>
              <c:f>'[SOil HEalth Poll Overcview Hickman BBow.xlsx]Export All'!$C$57:$C$65</c:f>
              <c:numCache>
                <c:formatCode>General</c:formatCode>
                <c:ptCount val="9"/>
                <c:pt idx="0">
                  <c:v>3.4</c:v>
                </c:pt>
                <c:pt idx="1">
                  <c:v>3.2</c:v>
                </c:pt>
                <c:pt idx="2">
                  <c:v>2.1</c:v>
                </c:pt>
                <c:pt idx="3">
                  <c:v>3.8</c:v>
                </c:pt>
                <c:pt idx="4">
                  <c:v>3.5</c:v>
                </c:pt>
                <c:pt idx="5">
                  <c:v>2</c:v>
                </c:pt>
                <c:pt idx="6">
                  <c:v>2.2000000000000002</c:v>
                </c:pt>
                <c:pt idx="7">
                  <c:v>2.5</c:v>
                </c:pt>
                <c:pt idx="8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10-4E76-B2B1-E61518473FE7}"/>
            </c:ext>
          </c:extLst>
        </c:ser>
        <c:ser>
          <c:idx val="2"/>
          <c:order val="1"/>
          <c:tx>
            <c:strRef>
              <c:f>'[SOil HEalth Poll Overcview Hickman BBow.xlsx]Export All'!$D$56</c:f>
              <c:strCache>
                <c:ptCount val="1"/>
                <c:pt idx="0">
                  <c:v>Broken Bow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'[SOil HEalth Poll Overcview Hickman BBow.xlsx]Export All'!$A$57:$A$65</c:f>
              <c:strCache>
                <c:ptCount val="9"/>
                <c:pt idx="0">
                  <c:v>1. The cost of the fertilizer</c:v>
                </c:pt>
                <c:pt idx="1">
                  <c:v>2. Improved crop genetics and/or crop hybrids</c:v>
                </c:pt>
                <c:pt idx="2">
                  <c:v>3. I use tissue tests or other tests to sidedress </c:v>
                </c:pt>
                <c:pt idx="3">
                  <c:v>4. I adjust my N rate as based on my soil tests</c:v>
                </c:pt>
                <c:pt idx="4">
                  <c:v>5. Past experience plus advice from my agronomy "team"</c:v>
                </c:pt>
                <c:pt idx="5">
                  <c:v>6. Government mandates require reduced rates</c:v>
                </c:pt>
                <c:pt idx="6">
                  <c:v>7. I use "in season" climate models to base my nutrient rates</c:v>
                </c:pt>
                <c:pt idx="7">
                  <c:v>8. I prefer to fertigate or chemigate with nitrogen, "inseason" vs. applying all "N" in the fall or spring.</c:v>
                </c:pt>
                <c:pt idx="8">
                  <c:v>9. I reduce my N rate based on the previous legume crop (soybeans, alfalfa) or manure and/or Irrigation water usage</c:v>
                </c:pt>
              </c:strCache>
            </c:strRef>
          </c:cat>
          <c:val>
            <c:numRef>
              <c:f>'[SOil HEalth Poll Overcview Hickman BBow.xlsx]Export All'!$D$57:$D$65</c:f>
              <c:numCache>
                <c:formatCode>General</c:formatCode>
                <c:ptCount val="9"/>
                <c:pt idx="0">
                  <c:v>3.8</c:v>
                </c:pt>
                <c:pt idx="1">
                  <c:v>3.7</c:v>
                </c:pt>
                <c:pt idx="2">
                  <c:v>2.6</c:v>
                </c:pt>
                <c:pt idx="3">
                  <c:v>3.2</c:v>
                </c:pt>
                <c:pt idx="4">
                  <c:v>3.8</c:v>
                </c:pt>
                <c:pt idx="5">
                  <c:v>2.4</c:v>
                </c:pt>
                <c:pt idx="6">
                  <c:v>2.2000000000000002</c:v>
                </c:pt>
                <c:pt idx="7">
                  <c:v>4</c:v>
                </c:pt>
                <c:pt idx="8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10-4E76-B2B1-E61518473FE7}"/>
            </c:ext>
          </c:extLst>
        </c:ser>
        <c:ser>
          <c:idx val="0"/>
          <c:order val="2"/>
          <c:tx>
            <c:strRef>
              <c:f>'[SOil HEalth Poll Overcview Hickman BBow.xlsx]Export All'!$E$56</c:f>
              <c:strCache>
                <c:ptCount val="1"/>
                <c:pt idx="0">
                  <c:v>Mead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'[SOil HEalth Poll Overcview Hickman BBow.xlsx]Export All'!$A$57:$A$65</c:f>
              <c:strCache>
                <c:ptCount val="9"/>
                <c:pt idx="0">
                  <c:v>1. The cost of the fertilizer</c:v>
                </c:pt>
                <c:pt idx="1">
                  <c:v>2. Improved crop genetics and/or crop hybrids</c:v>
                </c:pt>
                <c:pt idx="2">
                  <c:v>3. I use tissue tests or other tests to sidedress </c:v>
                </c:pt>
                <c:pt idx="3">
                  <c:v>4. I adjust my N rate as based on my soil tests</c:v>
                </c:pt>
                <c:pt idx="4">
                  <c:v>5. Past experience plus advice from my agronomy "team"</c:v>
                </c:pt>
                <c:pt idx="5">
                  <c:v>6. Government mandates require reduced rates</c:v>
                </c:pt>
                <c:pt idx="6">
                  <c:v>7. I use "in season" climate models to base my nutrient rates</c:v>
                </c:pt>
                <c:pt idx="7">
                  <c:v>8. I prefer to fertigate or chemigate with nitrogen, "inseason" vs. applying all "N" in the fall or spring.</c:v>
                </c:pt>
                <c:pt idx="8">
                  <c:v>9. I reduce my N rate based on the previous legume crop (soybeans, alfalfa) or manure and/or Irrigation water usage</c:v>
                </c:pt>
              </c:strCache>
            </c:strRef>
          </c:cat>
          <c:val>
            <c:numRef>
              <c:f>'[SOil HEalth Poll Overcview Hickman BBow.xlsx]Export All'!$E$57:$E$65</c:f>
              <c:numCache>
                <c:formatCode>General</c:formatCode>
                <c:ptCount val="9"/>
                <c:pt idx="0">
                  <c:v>3.3</c:v>
                </c:pt>
                <c:pt idx="1">
                  <c:v>3.4</c:v>
                </c:pt>
                <c:pt idx="2">
                  <c:v>2.4</c:v>
                </c:pt>
                <c:pt idx="3">
                  <c:v>3.7</c:v>
                </c:pt>
                <c:pt idx="4">
                  <c:v>3.5</c:v>
                </c:pt>
                <c:pt idx="5">
                  <c:v>2.4</c:v>
                </c:pt>
                <c:pt idx="6">
                  <c:v>2.5</c:v>
                </c:pt>
                <c:pt idx="7">
                  <c:v>3.4</c:v>
                </c:pt>
                <c:pt idx="8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10-4E76-B2B1-E61518473F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753744"/>
        <c:axId val="467752104"/>
      </c:barChart>
      <c:catAx>
        <c:axId val="46775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752104"/>
        <c:crosses val="autoZero"/>
        <c:auto val="1"/>
        <c:lblAlgn val="ctr"/>
        <c:lblOffset val="100"/>
        <c:noMultiLvlLbl val="0"/>
      </c:catAx>
      <c:valAx>
        <c:axId val="467752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75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FE575-8FF7-4EF9-8B32-24291E76A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91405F-B034-4250-9773-4D2A70CA5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E6F0F-E33D-4B87-9598-F4AE38758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776EC-A5C8-45A4-85B9-ECC4B296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DFE4B-373B-4466-B598-8BFE42FF2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2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65381-81B8-48ED-9F38-407F6C6A1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60D67-52FE-4AA6-9668-3AC0826A1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9CA757-A0DE-43FE-9E6D-86986177F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433CE-2AD3-467C-A49F-6A0FCB389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262D7-263C-4332-90A6-2DE0F0FB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5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0B38DD-66F8-4BB0-B5E7-A93DB2DB57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E6A37-9231-4011-9DAD-57AB667F2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F6E44-E4C8-4673-87EB-EAA8AC717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86499-A89B-464D-9185-AD586849F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1AF78-EC9C-48BB-9585-2A7E02CF7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97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78DB-2E13-426F-9681-7CCC83A51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16265-F77A-4271-A2DA-197F307DE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8E581-C736-4C2C-962C-8F7FBDB10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B857D-9E9F-44ED-9720-44DDA0F78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98D98-302E-4342-9690-09370A4B0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3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7A39A-F725-471C-839A-B793F2BF1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23DA3-3858-48BC-AC57-4BDEE9992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2431B-AA81-47C2-ACB0-57670D8E1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98A67-294C-49AD-96C8-8307B577A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B6871-8EBA-41A2-ACA4-59D7FCB83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5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F8333-BD83-41B8-A018-A928700F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1369B-ED6A-4524-847C-EF2E1F6CFF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6381FC-AAF0-4383-813F-176E3EB274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17DFE-520A-4436-A073-212C1FCEF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E572A-27AE-487D-8F9C-89DD04E14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923169-5E00-41E6-AA0C-00F58BFD0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3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B0D03-B3E1-4D58-BC89-96DCC11D1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34F83-5B8F-4D22-9B3C-D32D42F53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E47A43-26E7-47E6-B7C4-8549E0423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D9DBFD-9BD6-4E4A-9C18-4F8D5DAAD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19AC95-8456-449C-ADD9-2E2698D0D1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0A7B61-ADEB-48BF-991C-C111B2E5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309F1D-B095-493C-9848-C692AFABF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AE34BF-B424-4CD2-B65F-08E71DAF5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E9E0C-45E5-4DD6-84BF-8A7A0C788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6E233B-BD29-4681-9494-1D9E1D3A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49DF7C-7596-4A2F-B7EF-F8CD2478F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EEBFA0-6164-4DB7-9521-92052C4ED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57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2FC5C4-1C0D-4BF0-BA4D-33116BB1D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15A243-66E4-47D9-B8B1-9E1B2A182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B0DAC3-D2EA-4D83-836E-67E653D52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8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3A168-BDF5-4F04-8191-411E5AFF2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37076-799D-4DD5-8484-3E1FD521C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CB0FF5-F124-4DEE-B65A-298280A8B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7853DB-DA72-4AAD-ADC9-CF86B58D9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676739-7A34-4CB6-A7C6-39401F30E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94C87B-341A-49BB-A291-F01E48B8C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91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6CD81-39C9-47D8-8B5F-1988CD81C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035CE8-BA08-4124-A84C-46F0944D1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B16453-7EEB-4743-89A9-780620B97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9B4DC1-194E-40E1-A185-C17BEB588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F2BF3-00EA-4C49-99E4-BCDEFE5F149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681306-0119-45E1-A092-E368B2E74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9C594-FCE8-4DFC-84D3-E60A66CC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26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621439-91B1-4F27-B6B0-BCE82EE05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B022D5-4919-4920-A388-7D96AFD7F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036EA-FD7E-4099-889E-732668E532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F2BF3-00EA-4C49-99E4-BCDEFE5F1497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558FF-F1D6-4EDE-B9A7-9B5207B32A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6559A-F007-4F4E-858A-B04872466B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93C3B-1518-4741-9819-9EAE66A74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2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Soil Health Survey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Hickman, Broken Bow, and Mead</a:t>
            </a:r>
          </a:p>
        </p:txBody>
      </p:sp>
    </p:spTree>
    <p:extLst>
      <p:ext uri="{BB962C8B-B14F-4D97-AF65-F5344CB8AC3E}">
        <p14:creationId xmlns:p14="http://schemas.microsoft.com/office/powerpoint/2010/main" val="115171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390524"/>
          <a:ext cx="11506200" cy="6751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39396">
                  <a:extLst>
                    <a:ext uri="{9D8B030D-6E8A-4147-A177-3AD203B41FA5}">
                      <a16:colId xmlns:a16="http://schemas.microsoft.com/office/drawing/2014/main" val="4172345241"/>
                    </a:ext>
                  </a:extLst>
                </a:gridCol>
                <a:gridCol w="1369304">
                  <a:extLst>
                    <a:ext uri="{9D8B030D-6E8A-4147-A177-3AD203B41FA5}">
                      <a16:colId xmlns:a16="http://schemas.microsoft.com/office/drawing/2014/main" val="2052500931"/>
                    </a:ext>
                  </a:extLst>
                </a:gridCol>
                <a:gridCol w="2039107">
                  <a:extLst>
                    <a:ext uri="{9D8B030D-6E8A-4147-A177-3AD203B41FA5}">
                      <a16:colId xmlns:a16="http://schemas.microsoft.com/office/drawing/2014/main" val="2702021370"/>
                    </a:ext>
                  </a:extLst>
                </a:gridCol>
                <a:gridCol w="1885193">
                  <a:extLst>
                    <a:ext uri="{9D8B030D-6E8A-4147-A177-3AD203B41FA5}">
                      <a16:colId xmlns:a16="http://schemas.microsoft.com/office/drawing/2014/main" val="1103878068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1011201863"/>
                    </a:ext>
                  </a:extLst>
                </a:gridCol>
              </a:tblGrid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sng" strike="noStrike" dirty="0">
                          <a:effectLst/>
                        </a:rPr>
                        <a:t>Occupation 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Hickman (n=70)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Broken Bow (n=14)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Mead (n=43)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1192327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Farmer/Producer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79%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44765927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Landowner (Not a Farmer)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063804021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Crop Consultant/Adviser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7%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66575214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NRCS/UNL/Government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89421595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Other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69874790"/>
                  </a:ext>
                </a:extLst>
              </a:tr>
              <a:tr h="464186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191880"/>
                  </a:ext>
                </a:extLst>
              </a:tr>
              <a:tr h="6985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u="sng" strike="noStrike" dirty="0">
                          <a:effectLst/>
                        </a:rPr>
                        <a:t>Number of crop acres that you directly manage or influence-- PRODUCERS ONLY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Hickman (n=69)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Broken Bow (n=13)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Mead (n=37)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2322749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zero acres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16012814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1 - 199 acres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14%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15%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26015052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200 - 999 acres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32%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15%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657811184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1000 - 3,999 acres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41%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31%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739033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4,000 &amp; greater total crop acres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9%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15%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28177600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1427060"/>
                  </a:ext>
                </a:extLst>
              </a:tr>
              <a:tr h="31051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u="sng" strike="noStrike" dirty="0">
                          <a:effectLst/>
                        </a:rPr>
                        <a:t>List the number of total acres that you advise."--- ADVISOR ONLY</a:t>
                      </a:r>
                      <a:endParaRPr lang="en-US" sz="18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Hickman (n=30)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Broken Bow (n=8)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Mead (n=22)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56287199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zero acres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27%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38%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96109771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1 - 9,999 crop acres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60%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50%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187112191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10,000 - 99,999 crop acres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13%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20767105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100,000 - 999,999 total crop acres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01909345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>
                          <a:effectLst/>
                        </a:rPr>
                        <a:t>1,000,000 total crop acres or more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0%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0%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90574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44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8301" y="1006475"/>
          <a:ext cx="11366499" cy="35347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81853">
                  <a:extLst>
                    <a:ext uri="{9D8B030D-6E8A-4147-A177-3AD203B41FA5}">
                      <a16:colId xmlns:a16="http://schemas.microsoft.com/office/drawing/2014/main" val="3776947208"/>
                    </a:ext>
                  </a:extLst>
                </a:gridCol>
                <a:gridCol w="2151578">
                  <a:extLst>
                    <a:ext uri="{9D8B030D-6E8A-4147-A177-3AD203B41FA5}">
                      <a16:colId xmlns:a16="http://schemas.microsoft.com/office/drawing/2014/main" val="2591989584"/>
                    </a:ext>
                  </a:extLst>
                </a:gridCol>
                <a:gridCol w="1500772">
                  <a:extLst>
                    <a:ext uri="{9D8B030D-6E8A-4147-A177-3AD203B41FA5}">
                      <a16:colId xmlns:a16="http://schemas.microsoft.com/office/drawing/2014/main" val="1992613051"/>
                    </a:ext>
                  </a:extLst>
                </a:gridCol>
                <a:gridCol w="1516148">
                  <a:extLst>
                    <a:ext uri="{9D8B030D-6E8A-4147-A177-3AD203B41FA5}">
                      <a16:colId xmlns:a16="http://schemas.microsoft.com/office/drawing/2014/main" val="786145668"/>
                    </a:ext>
                  </a:extLst>
                </a:gridCol>
                <a:gridCol w="1516148">
                  <a:extLst>
                    <a:ext uri="{9D8B030D-6E8A-4147-A177-3AD203B41FA5}">
                      <a16:colId xmlns:a16="http://schemas.microsoft.com/office/drawing/2014/main" val="3526433249"/>
                    </a:ext>
                  </a:extLst>
                </a:gridCol>
              </a:tblGrid>
              <a:tr h="538628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Hickman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Broken Bow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Mead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4359407"/>
                  </a:ext>
                </a:extLst>
              </a:tr>
              <a:tr h="53862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Utilize livestock in their operation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59% </a:t>
                      </a:r>
                      <a:r>
                        <a:rPr lang="en-US" sz="2000" u="none" strike="noStrike" dirty="0">
                          <a:effectLst/>
                        </a:rPr>
                        <a:t>(n=70)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83% </a:t>
                      </a:r>
                      <a:r>
                        <a:rPr lang="en-US" sz="2000" b="0" u="none" strike="noStrike" dirty="0">
                          <a:effectLst/>
                        </a:rPr>
                        <a:t>(n=13)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u="none" strike="noStrike" dirty="0">
                          <a:effectLst/>
                        </a:rPr>
                        <a:t>45% </a:t>
                      </a:r>
                      <a:r>
                        <a:rPr lang="en-US" sz="2000" b="0" u="none" strike="noStrike" dirty="0">
                          <a:effectLst/>
                        </a:rPr>
                        <a:t>(n=40)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71442102"/>
                  </a:ext>
                </a:extLst>
              </a:tr>
              <a:tr h="9749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Total acres that you advise that are seeding cover crops for soil health and/or livestock-- ADVISOR ONLY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Avg. Per Advisor (n=18)</a:t>
                      </a:r>
                    </a:p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950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>
                          <a:effectLst/>
                        </a:rPr>
                        <a:t>Avg. Per Advisor (n=5)</a:t>
                      </a:r>
                    </a:p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750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>
                          <a:effectLst/>
                        </a:rPr>
                        <a:t>Avg. Per Advisor (n=29)</a:t>
                      </a:r>
                    </a:p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1333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66168616"/>
                  </a:ext>
                </a:extLst>
              </a:tr>
              <a:tr h="53862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The number of cover crop acres that I routinely plant is ____?  -- PRODUCER ONLY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>
                          <a:effectLst/>
                        </a:rPr>
                        <a:t>Avg. per producer (n=58)</a:t>
                      </a:r>
                    </a:p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209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>
                          <a:effectLst/>
                        </a:rPr>
                        <a:t>Avg. per producer (n=11)</a:t>
                      </a:r>
                    </a:p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54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u="none" strike="noStrike" dirty="0">
                          <a:effectLst/>
                        </a:rPr>
                        <a:t>Avg. per producer (n=29)</a:t>
                      </a:r>
                    </a:p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231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0433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85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292100" y="152400"/>
          <a:ext cx="11811000" cy="6565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7344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228600" y="152400"/>
          <a:ext cx="11823700" cy="6578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162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0" y="227177"/>
          <a:ext cx="12124366" cy="6399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850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459</Words>
  <Application>Microsoft Office PowerPoint</Application>
  <PresentationFormat>Widescreen</PresentationFormat>
  <Paragraphs>101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Soil Health Survey Overview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Soils Task Force  Meeting Agenda  Thursday March 12th, 2020     1:00 p.m. Nebraska Department of Agriculture, 301 Centennial Mall South,  4th Floor Lincoln, NE</dc:title>
  <dc:creator>Computer</dc:creator>
  <cp:lastModifiedBy>Roth, Steve</cp:lastModifiedBy>
  <cp:revision>15</cp:revision>
  <dcterms:created xsi:type="dcterms:W3CDTF">2020-03-11T02:40:50Z</dcterms:created>
  <dcterms:modified xsi:type="dcterms:W3CDTF">2020-04-01T18:14:56Z</dcterms:modified>
</cp:coreProperties>
</file>