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8" r:id="rId2"/>
  </p:sldMasterIdLst>
  <p:notesMasterIdLst>
    <p:notesMasterId r:id="rId42"/>
  </p:notesMasterIdLst>
  <p:sldIdLst>
    <p:sldId id="327" r:id="rId3"/>
    <p:sldId id="308" r:id="rId4"/>
    <p:sldId id="309" r:id="rId5"/>
    <p:sldId id="270" r:id="rId6"/>
    <p:sldId id="310" r:id="rId7"/>
    <p:sldId id="311" r:id="rId8"/>
    <p:sldId id="312" r:id="rId9"/>
    <p:sldId id="313" r:id="rId10"/>
    <p:sldId id="301" r:id="rId11"/>
    <p:sldId id="314" r:id="rId12"/>
    <p:sldId id="315" r:id="rId13"/>
    <p:sldId id="328" r:id="rId14"/>
    <p:sldId id="317" r:id="rId15"/>
    <p:sldId id="329" r:id="rId16"/>
    <p:sldId id="256" r:id="rId17"/>
    <p:sldId id="321" r:id="rId18"/>
    <p:sldId id="322" r:id="rId19"/>
    <p:sldId id="323" r:id="rId20"/>
    <p:sldId id="260" r:id="rId21"/>
    <p:sldId id="324" r:id="rId22"/>
    <p:sldId id="325" r:id="rId23"/>
    <p:sldId id="305" r:id="rId24"/>
    <p:sldId id="330" r:id="rId25"/>
    <p:sldId id="266" r:id="rId26"/>
    <p:sldId id="259" r:id="rId27"/>
    <p:sldId id="257" r:id="rId28"/>
    <p:sldId id="318" r:id="rId29"/>
    <p:sldId id="319" r:id="rId30"/>
    <p:sldId id="320" r:id="rId31"/>
    <p:sldId id="258" r:id="rId32"/>
    <p:sldId id="288" r:id="rId33"/>
    <p:sldId id="289" r:id="rId34"/>
    <p:sldId id="292" r:id="rId35"/>
    <p:sldId id="293" r:id="rId36"/>
    <p:sldId id="326" r:id="rId37"/>
    <p:sldId id="281" r:id="rId38"/>
    <p:sldId id="299" r:id="rId39"/>
    <p:sldId id="262" r:id="rId40"/>
    <p:sldId id="263"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BC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6" d="100"/>
          <a:sy n="76" d="100"/>
        </p:scale>
        <p:origin x="72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600563312862449"/>
          <c:y val="9.6886314382661834E-2"/>
          <c:w val="0.8111917609156426"/>
          <c:h val="0.79935006774414696"/>
        </c:manualLayout>
      </c:layout>
      <c:pie3DChart>
        <c:varyColors val="1"/>
        <c:ser>
          <c:idx val="0"/>
          <c:order val="0"/>
          <c:tx>
            <c:strRef>
              <c:f>Sheet1!$B$1</c:f>
              <c:strCache>
                <c:ptCount val="1"/>
                <c:pt idx="0">
                  <c:v>Sales</c:v>
                </c:pt>
              </c:strCache>
            </c:strRef>
          </c:tx>
          <c:dPt>
            <c:idx val="0"/>
            <c:bubble3D val="0"/>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38100" dist="25400" dir="5400000" rotWithShape="0">
                  <a:srgbClr val="000000">
                    <a:alpha val="35000"/>
                  </a:srgbClr>
                </a:outerShdw>
              </a:effectLst>
              <a:sp3d/>
            </c:spPr>
            <c:extLst>
              <c:ext xmlns:c16="http://schemas.microsoft.com/office/drawing/2014/chart" uri="{C3380CC4-5D6E-409C-BE32-E72D297353CC}">
                <c16:uniqueId val="{00000001-C3D5-44FC-B8B2-90E38274F067}"/>
              </c:ext>
            </c:extLst>
          </c:dPt>
          <c:dPt>
            <c:idx val="1"/>
            <c:bubble3D val="0"/>
            <c:spPr>
              <a:gradFill rotWithShape="1">
                <a:gsLst>
                  <a:gs pos="0">
                    <a:schemeClr val="accent2">
                      <a:tint val="96000"/>
                      <a:lumMod val="100000"/>
                    </a:schemeClr>
                  </a:gs>
                  <a:gs pos="78000">
                    <a:schemeClr val="accent2">
                      <a:shade val="94000"/>
                      <a:lumMod val="94000"/>
                    </a:schemeClr>
                  </a:gs>
                </a:gsLst>
                <a:lin ang="5400000" scaled="0"/>
              </a:gradFill>
              <a:ln>
                <a:noFill/>
              </a:ln>
              <a:effectLst>
                <a:outerShdw blurRad="38100" dist="25400" dir="5400000" rotWithShape="0">
                  <a:srgbClr val="000000">
                    <a:alpha val="35000"/>
                  </a:srgbClr>
                </a:outerShdw>
              </a:effectLst>
              <a:sp3d/>
            </c:spPr>
            <c:extLst>
              <c:ext xmlns:c16="http://schemas.microsoft.com/office/drawing/2014/chart" uri="{C3380CC4-5D6E-409C-BE32-E72D297353CC}">
                <c16:uniqueId val="{00000002-C3D5-44FC-B8B2-90E38274F067}"/>
              </c:ext>
            </c:extLst>
          </c:dPt>
          <c:dPt>
            <c:idx val="2"/>
            <c:bubble3D val="0"/>
            <c:spPr>
              <a:gradFill rotWithShape="1">
                <a:gsLst>
                  <a:gs pos="0">
                    <a:schemeClr val="accent3">
                      <a:tint val="96000"/>
                      <a:lumMod val="100000"/>
                    </a:schemeClr>
                  </a:gs>
                  <a:gs pos="78000">
                    <a:schemeClr val="accent3">
                      <a:shade val="94000"/>
                      <a:lumMod val="94000"/>
                    </a:schemeClr>
                  </a:gs>
                </a:gsLst>
                <a:lin ang="5400000" scaled="0"/>
              </a:gradFill>
              <a:ln>
                <a:noFill/>
              </a:ln>
              <a:effectLst>
                <a:outerShdw blurRad="38100" dist="25400" dir="5400000" rotWithShape="0">
                  <a:srgbClr val="000000">
                    <a:alpha val="35000"/>
                  </a:srgbClr>
                </a:outerShdw>
              </a:effectLst>
              <a:sp3d/>
            </c:spPr>
            <c:extLst>
              <c:ext xmlns:c16="http://schemas.microsoft.com/office/drawing/2014/chart" uri="{C3380CC4-5D6E-409C-BE32-E72D297353CC}">
                <c16:uniqueId val="{00000004-C3D5-44FC-B8B2-90E38274F067}"/>
              </c:ext>
            </c:extLst>
          </c:dPt>
          <c:dPt>
            <c:idx val="3"/>
            <c:bubble3D val="0"/>
            <c:spPr>
              <a:gradFill rotWithShape="1">
                <a:gsLst>
                  <a:gs pos="0">
                    <a:schemeClr val="accent4">
                      <a:tint val="96000"/>
                      <a:lumMod val="100000"/>
                    </a:schemeClr>
                  </a:gs>
                  <a:gs pos="78000">
                    <a:schemeClr val="accent4">
                      <a:shade val="94000"/>
                      <a:lumMod val="94000"/>
                    </a:schemeClr>
                  </a:gs>
                </a:gsLst>
                <a:lin ang="5400000" scaled="0"/>
              </a:gradFill>
              <a:ln>
                <a:noFill/>
              </a:ln>
              <a:effectLst>
                <a:outerShdw blurRad="38100" dist="25400" dir="5400000" rotWithShape="0">
                  <a:srgbClr val="000000">
                    <a:alpha val="35000"/>
                  </a:srgbClr>
                </a:outerShdw>
              </a:effectLst>
              <a:sp3d/>
            </c:spPr>
            <c:extLst>
              <c:ext xmlns:c16="http://schemas.microsoft.com/office/drawing/2014/chart" uri="{C3380CC4-5D6E-409C-BE32-E72D297353CC}">
                <c16:uniqueId val="{00000003-C3D5-44FC-B8B2-90E38274F067}"/>
              </c:ext>
            </c:extLst>
          </c:dPt>
          <c:dLbls>
            <c:dLbl>
              <c:idx val="0"/>
              <c:layout>
                <c:manualLayout>
                  <c:x val="-0.27444134030368106"/>
                  <c:y val="-9.7979643181668033E-2"/>
                </c:manualLayout>
              </c:layout>
              <c:tx>
                <c:rich>
                  <a:bodyPr/>
                  <a:lstStyle/>
                  <a:p>
                    <a:r>
                      <a:rPr lang="en-US" dirty="0"/>
                      <a:t>No-till, 52.7</a:t>
                    </a:r>
                  </a:p>
                </c:rich>
              </c:tx>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3D5-44FC-B8B2-90E38274F067}"/>
                </c:ext>
              </c:extLst>
            </c:dLbl>
            <c:dLbl>
              <c:idx val="1"/>
              <c:layout>
                <c:manualLayout>
                  <c:x val="0.20268575039526221"/>
                  <c:y val="-0.150007256367462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3D5-44FC-B8B2-90E38274F067}"/>
                </c:ext>
              </c:extLst>
            </c:dLbl>
            <c:dLbl>
              <c:idx val="2"/>
              <c:layout>
                <c:manualLayout>
                  <c:x val="3.1443755839295269E-2"/>
                  <c:y val="-6.235575262068584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3D5-44FC-B8B2-90E38274F067}"/>
                </c:ext>
              </c:extLst>
            </c:dLbl>
            <c:dLbl>
              <c:idx val="3"/>
              <c:layout>
                <c:manualLayout>
                  <c:x val="8.3018878266094359E-2"/>
                  <c:y val="1.147074655024709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3D5-44FC-B8B2-90E38274F06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en-US"/>
              </a:p>
            </c:txPr>
            <c:showLegendKey val="0"/>
            <c:showVal val="1"/>
            <c:showCatName val="1"/>
            <c:showSerName val="0"/>
            <c:showPercent val="0"/>
            <c:showBubbleSize val="0"/>
            <c:showLeaderLines val="1"/>
            <c:leaderLines>
              <c:spPr>
                <a:ln w="15875">
                  <a:solidFill>
                    <a:schemeClr val="tx1"/>
                  </a:solidFill>
                </a:ln>
                <a:effectLst/>
              </c:spPr>
            </c:leaderLines>
            <c:extLst>
              <c:ext xmlns:c15="http://schemas.microsoft.com/office/drawing/2012/chart" uri="{CE6537A1-D6FC-4f65-9D91-7224C49458BB}"/>
            </c:extLst>
          </c:dLbls>
          <c:cat>
            <c:strRef>
              <c:f>Sheet1!$A$2:$A$5</c:f>
              <c:strCache>
                <c:ptCount val="4"/>
                <c:pt idx="0">
                  <c:v>No-til</c:v>
                </c:pt>
                <c:pt idx="1">
                  <c:v>Reduced-Tillage</c:v>
                </c:pt>
                <c:pt idx="2">
                  <c:v>Intensive Tillage</c:v>
                </c:pt>
                <c:pt idx="3">
                  <c:v>Other</c:v>
                </c:pt>
              </c:strCache>
            </c:strRef>
          </c:cat>
          <c:val>
            <c:numRef>
              <c:f>Sheet1!$B$2:$B$5</c:f>
              <c:numCache>
                <c:formatCode>General</c:formatCode>
                <c:ptCount val="4"/>
                <c:pt idx="0">
                  <c:v>52.7</c:v>
                </c:pt>
                <c:pt idx="1">
                  <c:v>30.6</c:v>
                </c:pt>
                <c:pt idx="2">
                  <c:v>10.6</c:v>
                </c:pt>
                <c:pt idx="3">
                  <c:v>6.1</c:v>
                </c:pt>
              </c:numCache>
            </c:numRef>
          </c:val>
          <c:extLst>
            <c:ext xmlns:c16="http://schemas.microsoft.com/office/drawing/2014/chart" uri="{C3380CC4-5D6E-409C-BE32-E72D297353CC}">
              <c16:uniqueId val="{00000000-C3D5-44FC-B8B2-90E38274F067}"/>
            </c:ext>
          </c:extLst>
        </c:ser>
        <c:dLbls>
          <c:showLegendKey val="0"/>
          <c:showVal val="1"/>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dPt>
            <c:idx val="0"/>
            <c:bubble3D val="0"/>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38100" dist="25400" dir="5400000" rotWithShape="0">
                  <a:srgbClr val="000000">
                    <a:alpha val="35000"/>
                  </a:srgbClr>
                </a:outerShdw>
              </a:effectLst>
              <a:sp3d/>
            </c:spPr>
            <c:extLst>
              <c:ext xmlns:c16="http://schemas.microsoft.com/office/drawing/2014/chart" uri="{C3380CC4-5D6E-409C-BE32-E72D297353CC}">
                <c16:uniqueId val="{00000001-3F27-4540-8121-B982674FA317}"/>
              </c:ext>
            </c:extLst>
          </c:dPt>
          <c:dPt>
            <c:idx val="1"/>
            <c:bubble3D val="0"/>
            <c:spPr>
              <a:gradFill rotWithShape="1">
                <a:gsLst>
                  <a:gs pos="0">
                    <a:schemeClr val="accent2">
                      <a:tint val="96000"/>
                      <a:lumMod val="100000"/>
                    </a:schemeClr>
                  </a:gs>
                  <a:gs pos="78000">
                    <a:schemeClr val="accent2">
                      <a:shade val="94000"/>
                      <a:lumMod val="94000"/>
                    </a:schemeClr>
                  </a:gs>
                </a:gsLst>
                <a:lin ang="5400000" scaled="0"/>
              </a:gradFill>
              <a:ln>
                <a:noFill/>
              </a:ln>
              <a:effectLst>
                <a:outerShdw blurRad="38100" dist="25400" dir="5400000" rotWithShape="0">
                  <a:srgbClr val="000000">
                    <a:alpha val="35000"/>
                  </a:srgbClr>
                </a:outerShdw>
              </a:effectLst>
              <a:sp3d/>
            </c:spPr>
            <c:extLst>
              <c:ext xmlns:c16="http://schemas.microsoft.com/office/drawing/2014/chart" uri="{C3380CC4-5D6E-409C-BE32-E72D297353CC}">
                <c16:uniqueId val="{00000003-3F27-4540-8121-B982674FA317}"/>
              </c:ext>
            </c:extLst>
          </c:dPt>
          <c:dPt>
            <c:idx val="2"/>
            <c:bubble3D val="0"/>
            <c:spPr>
              <a:gradFill rotWithShape="1">
                <a:gsLst>
                  <a:gs pos="0">
                    <a:schemeClr val="accent3">
                      <a:tint val="96000"/>
                      <a:lumMod val="100000"/>
                    </a:schemeClr>
                  </a:gs>
                  <a:gs pos="78000">
                    <a:schemeClr val="accent3">
                      <a:shade val="94000"/>
                      <a:lumMod val="94000"/>
                    </a:schemeClr>
                  </a:gs>
                </a:gsLst>
                <a:lin ang="5400000" scaled="0"/>
              </a:gradFill>
              <a:ln>
                <a:noFill/>
              </a:ln>
              <a:effectLst>
                <a:outerShdw blurRad="38100" dist="25400" dir="5400000" rotWithShape="0">
                  <a:srgbClr val="000000">
                    <a:alpha val="35000"/>
                  </a:srgbClr>
                </a:outerShdw>
              </a:effectLst>
              <a:sp3d/>
            </c:spPr>
            <c:extLst>
              <c:ext xmlns:c16="http://schemas.microsoft.com/office/drawing/2014/chart" uri="{C3380CC4-5D6E-409C-BE32-E72D297353CC}">
                <c16:uniqueId val="{00000005-3F27-4540-8121-B982674FA317}"/>
              </c:ext>
            </c:extLst>
          </c:dPt>
          <c:dPt>
            <c:idx val="3"/>
            <c:bubble3D val="0"/>
            <c:spPr>
              <a:gradFill rotWithShape="1">
                <a:gsLst>
                  <a:gs pos="0">
                    <a:schemeClr val="accent4">
                      <a:tint val="96000"/>
                      <a:lumMod val="100000"/>
                    </a:schemeClr>
                  </a:gs>
                  <a:gs pos="78000">
                    <a:schemeClr val="accent4">
                      <a:shade val="94000"/>
                      <a:lumMod val="94000"/>
                    </a:schemeClr>
                  </a:gs>
                </a:gsLst>
                <a:lin ang="5400000" scaled="0"/>
              </a:gradFill>
              <a:ln>
                <a:noFill/>
              </a:ln>
              <a:effectLst>
                <a:outerShdw blurRad="38100" dist="25400" dir="5400000" rotWithShape="0">
                  <a:srgbClr val="000000">
                    <a:alpha val="35000"/>
                  </a:srgbClr>
                </a:outerShdw>
              </a:effectLst>
              <a:sp3d/>
            </c:spPr>
            <c:extLst>
              <c:ext xmlns:c16="http://schemas.microsoft.com/office/drawing/2014/chart" uri="{C3380CC4-5D6E-409C-BE32-E72D297353CC}">
                <c16:uniqueId val="{00000007-3F27-4540-8121-B982674FA317}"/>
              </c:ext>
            </c:extLst>
          </c:dPt>
          <c:dLbls>
            <c:dLbl>
              <c:idx val="0"/>
              <c:layout>
                <c:manualLayout>
                  <c:x val="-0.27444134030368106"/>
                  <c:y val="-9.7979643181668033E-2"/>
                </c:manualLayout>
              </c:layout>
              <c:tx>
                <c:rich>
                  <a:bodyPr/>
                  <a:lstStyle/>
                  <a:p>
                    <a:r>
                      <a:rPr lang="en-US" dirty="0"/>
                      <a:t>No-till, 49.8 </a:t>
                    </a:r>
                  </a:p>
                </c:rich>
              </c:tx>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27-4540-8121-B982674FA317}"/>
                </c:ext>
              </c:extLst>
            </c:dLbl>
            <c:dLbl>
              <c:idx val="1"/>
              <c:layout>
                <c:manualLayout>
                  <c:x val="0.2606933183274911"/>
                  <c:y val="-0.2119029877822266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27-4540-8121-B982674FA317}"/>
                </c:ext>
              </c:extLst>
            </c:dLbl>
            <c:dLbl>
              <c:idx val="2"/>
              <c:layout>
                <c:manualLayout>
                  <c:x val="4.5945647822352505E-2"/>
                  <c:y val="-8.986496658280328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F27-4540-8121-B982674FA317}"/>
                </c:ext>
              </c:extLst>
            </c:dLbl>
            <c:dLbl>
              <c:idx val="3"/>
              <c:layout>
                <c:manualLayout>
                  <c:x val="8.3018878266094359E-2"/>
                  <c:y val="1.147074655024709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F27-4540-8121-B982674FA31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en-US"/>
              </a:p>
            </c:txPr>
            <c:showLegendKey val="0"/>
            <c:showVal val="1"/>
            <c:showCatName val="1"/>
            <c:showSerName val="0"/>
            <c:showPercent val="0"/>
            <c:showBubbleSize val="0"/>
            <c:showLeaderLines val="1"/>
            <c:leaderLines>
              <c:spPr>
                <a:ln w="15875">
                  <a:solidFill>
                    <a:schemeClr val="tx1"/>
                  </a:solidFill>
                </a:ln>
                <a:effectLst/>
              </c:spPr>
            </c:leaderLines>
            <c:extLst>
              <c:ext xmlns:c15="http://schemas.microsoft.com/office/drawing/2012/chart" uri="{CE6537A1-D6FC-4f65-9D91-7224C49458BB}"/>
            </c:extLst>
          </c:dLbls>
          <c:cat>
            <c:strRef>
              <c:f>Sheet1!$A$2:$A$5</c:f>
              <c:strCache>
                <c:ptCount val="4"/>
                <c:pt idx="0">
                  <c:v>No-til</c:v>
                </c:pt>
                <c:pt idx="1">
                  <c:v>Reduced-Tillage</c:v>
                </c:pt>
                <c:pt idx="2">
                  <c:v>Intensive Tillage</c:v>
                </c:pt>
                <c:pt idx="3">
                  <c:v>Other</c:v>
                </c:pt>
              </c:strCache>
            </c:strRef>
          </c:cat>
          <c:val>
            <c:numRef>
              <c:f>Sheet1!$B$2:$B$5</c:f>
              <c:numCache>
                <c:formatCode>General</c:formatCode>
                <c:ptCount val="4"/>
                <c:pt idx="0">
                  <c:v>49.8</c:v>
                </c:pt>
                <c:pt idx="1">
                  <c:v>26.2</c:v>
                </c:pt>
                <c:pt idx="2">
                  <c:v>18.100000000000001</c:v>
                </c:pt>
                <c:pt idx="3">
                  <c:v>5.9</c:v>
                </c:pt>
              </c:numCache>
            </c:numRef>
          </c:val>
          <c:extLst>
            <c:ext xmlns:c16="http://schemas.microsoft.com/office/drawing/2014/chart" uri="{C3380CC4-5D6E-409C-BE32-E72D297353CC}">
              <c16:uniqueId val="{00000008-3F27-4540-8121-B982674FA317}"/>
            </c:ext>
          </c:extLst>
        </c:ser>
        <c:dLbls>
          <c:showLegendKey val="0"/>
          <c:showVal val="1"/>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dirty="0"/>
              <a:t>Top Ten States for Percentage of Harvested Cropland Under Either </a:t>
            </a:r>
          </a:p>
          <a:p>
            <a:pPr>
              <a:defRPr sz="1862" b="0" i="0" u="none" strike="noStrike" kern="1200" spc="0" baseline="0">
                <a:solidFill>
                  <a:schemeClr val="tx1">
                    <a:lumMod val="65000"/>
                    <a:lumOff val="35000"/>
                  </a:schemeClr>
                </a:solidFill>
                <a:latin typeface="+mn-lt"/>
                <a:ea typeface="+mn-ea"/>
                <a:cs typeface="+mn-cs"/>
              </a:defRPr>
            </a:pPr>
            <a:r>
              <a:rPr lang="en-US" sz="2000" b="1" dirty="0"/>
              <a:t>No-Till or Reduced Tillage Practices:  2017 and 2012</a:t>
            </a:r>
          </a:p>
        </c:rich>
      </c:tx>
      <c:layout>
        <c:manualLayout>
          <c:xMode val="edge"/>
          <c:yMode val="edge"/>
          <c:x val="2.5381857521525986E-2"/>
          <c:y val="1.2714210248988287E-2"/>
        </c:manualLayout>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621438733324265"/>
          <c:y val="0.11732546409370206"/>
          <c:w val="0.84300221456692914"/>
          <c:h val="0.75345633898521536"/>
        </c:manualLayout>
      </c:layout>
      <c:bar3DChart>
        <c:barDir val="bar"/>
        <c:grouping val="clustered"/>
        <c:varyColors val="0"/>
        <c:ser>
          <c:idx val="0"/>
          <c:order val="0"/>
          <c:tx>
            <c:strRef>
              <c:f>Sheet1!$B$1</c:f>
              <c:strCache>
                <c:ptCount val="1"/>
                <c:pt idx="0">
                  <c:v>2017</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Wisconsin</c:v>
                </c:pt>
                <c:pt idx="1">
                  <c:v>Missouri</c:v>
                </c:pt>
                <c:pt idx="2">
                  <c:v>Illinois</c:v>
                </c:pt>
                <c:pt idx="3">
                  <c:v>North Dakota</c:v>
                </c:pt>
                <c:pt idx="4">
                  <c:v>Ohio</c:v>
                </c:pt>
                <c:pt idx="5">
                  <c:v>Indiana</c:v>
                </c:pt>
                <c:pt idx="6">
                  <c:v>South Dakota</c:v>
                </c:pt>
                <c:pt idx="7">
                  <c:v>Iowa</c:v>
                </c:pt>
                <c:pt idx="8">
                  <c:v> </c:v>
                </c:pt>
                <c:pt idx="9">
                  <c:v>Kansas</c:v>
                </c:pt>
              </c:strCache>
            </c:strRef>
          </c:cat>
          <c:val>
            <c:numRef>
              <c:f>Sheet1!$B$2:$B$11</c:f>
              <c:numCache>
                <c:formatCode>General</c:formatCode>
                <c:ptCount val="10"/>
                <c:pt idx="0">
                  <c:v>54.8</c:v>
                </c:pt>
                <c:pt idx="1">
                  <c:v>60.3</c:v>
                </c:pt>
                <c:pt idx="2">
                  <c:v>70.099999999999994</c:v>
                </c:pt>
                <c:pt idx="3">
                  <c:v>70.2</c:v>
                </c:pt>
                <c:pt idx="4">
                  <c:v>72.400000000000006</c:v>
                </c:pt>
                <c:pt idx="5">
                  <c:v>72.599999999999994</c:v>
                </c:pt>
                <c:pt idx="6">
                  <c:v>73.099999999999994</c:v>
                </c:pt>
                <c:pt idx="7">
                  <c:v>75.3</c:v>
                </c:pt>
                <c:pt idx="8">
                  <c:v>83.3</c:v>
                </c:pt>
                <c:pt idx="9">
                  <c:v>86.7</c:v>
                </c:pt>
              </c:numCache>
            </c:numRef>
          </c:val>
          <c:extLst>
            <c:ext xmlns:c16="http://schemas.microsoft.com/office/drawing/2014/chart" uri="{C3380CC4-5D6E-409C-BE32-E72D297353CC}">
              <c16:uniqueId val="{00000000-EEAE-40BB-B939-26E024C0C5C7}"/>
            </c:ext>
          </c:extLst>
        </c:ser>
        <c:ser>
          <c:idx val="1"/>
          <c:order val="1"/>
          <c:tx>
            <c:strRef>
              <c:f>Sheet1!$C$1</c:f>
              <c:strCache>
                <c:ptCount val="1"/>
                <c:pt idx="0">
                  <c:v>2012</c:v>
                </c:pt>
              </c:strCache>
            </c:strRef>
          </c:tx>
          <c:spPr>
            <a:solidFill>
              <a:schemeClr val="accent2"/>
            </a:solidFill>
            <a:ln>
              <a:noFill/>
            </a:ln>
            <a:effectLst/>
            <a:sp3d/>
          </c:spPr>
          <c:invertIfNegative val="0"/>
          <c:dLbls>
            <c:dLbl>
              <c:idx val="0"/>
              <c:layout>
                <c:manualLayout>
                  <c:x val="2.3861397969789592E-3"/>
                  <c:y val="-1.40624991349348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EAE-40BB-B939-26E024C0C5C7}"/>
                </c:ext>
              </c:extLst>
            </c:dLbl>
            <c:dLbl>
              <c:idx val="1"/>
              <c:layout>
                <c:manualLayout>
                  <c:x val="3.5792096954683512E-3"/>
                  <c:y val="-1.4062499134934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EAE-40BB-B939-26E024C0C5C7}"/>
                </c:ext>
              </c:extLst>
            </c:dLbl>
            <c:dLbl>
              <c:idx val="2"/>
              <c:layout>
                <c:manualLayout>
                  <c:x val="-8.7490781854917302E-17"/>
                  <c:y val="-1.17187492791123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EAE-40BB-B939-26E024C0C5C7}"/>
                </c:ext>
              </c:extLst>
            </c:dLbl>
            <c:dLbl>
              <c:idx val="3"/>
              <c:layout>
                <c:manualLayout>
                  <c:x val="-8.7490781854917302E-17"/>
                  <c:y val="-1.40624991349348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EAE-40BB-B939-26E024C0C5C7}"/>
                </c:ext>
              </c:extLst>
            </c:dLbl>
            <c:dLbl>
              <c:idx val="4"/>
              <c:layout>
                <c:manualLayout>
                  <c:x val="0"/>
                  <c:y val="-1.17187492791124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EAE-40BB-B939-26E024C0C5C7}"/>
                </c:ext>
              </c:extLst>
            </c:dLbl>
            <c:dLbl>
              <c:idx val="5"/>
              <c:layout>
                <c:manualLayout>
                  <c:x val="2.3861397969789592E-3"/>
                  <c:y val="-1.40624991349348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EAE-40BB-B939-26E024C0C5C7}"/>
                </c:ext>
              </c:extLst>
            </c:dLbl>
            <c:dLbl>
              <c:idx val="6"/>
              <c:spPr>
                <a:noFill/>
                <a:ln>
                  <a:noFill/>
                </a:ln>
                <a:effectLst/>
              </c:spPr>
              <c:txPr>
                <a:bodyPr rot="0" spcFirstLastPara="1" vertOverflow="ellipsis" vert="horz" wrap="square" lIns="38100" tIns="19050" rIns="38100" bIns="19050" anchor="t" anchorCtr="1">
                  <a:no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EEAE-40BB-B939-26E024C0C5C7}"/>
                </c:ext>
              </c:extLst>
            </c:dLbl>
            <c:dLbl>
              <c:idx val="7"/>
              <c:layout>
                <c:manualLayout>
                  <c:x val="8.7490781854917302E-17"/>
                  <c:y val="-9.37499942328994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EAE-40BB-B939-26E024C0C5C7}"/>
                </c:ext>
              </c:extLst>
            </c:dLbl>
            <c:dLbl>
              <c:idx val="8"/>
              <c:layout>
                <c:manualLayout>
                  <c:x val="5.3688615144585044E-3"/>
                  <c:y val="-1.4062388300353383E-2"/>
                </c:manualLayout>
              </c:layout>
              <c:spPr>
                <a:noFill/>
                <a:ln>
                  <a:noFill/>
                </a:ln>
                <a:effectLst/>
              </c:spPr>
              <c:txPr>
                <a:bodyPr rot="0" spcFirstLastPara="1" vertOverflow="ellipsis" vert="horz" wrap="square" lIns="38100" tIns="19050" rIns="38100" bIns="19050" anchor="t" anchorCtr="1">
                  <a:no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9142549118781659E-2"/>
                      <c:h val="5.6461008373978737E-2"/>
                    </c:manualLayout>
                  </c15:layout>
                </c:ext>
                <c:ext xmlns:c16="http://schemas.microsoft.com/office/drawing/2014/chart" uri="{C3380CC4-5D6E-409C-BE32-E72D297353CC}">
                  <c16:uniqueId val="{00000005-EEAE-40BB-B939-26E024C0C5C7}"/>
                </c:ext>
              </c:extLst>
            </c:dLbl>
            <c:dLbl>
              <c:idx val="9"/>
              <c:layout>
                <c:manualLayout>
                  <c:x val="1.1930698984896546E-3"/>
                  <c:y val="-1.40624991349348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EAE-40BB-B939-26E024C0C5C7}"/>
                </c:ext>
              </c:extLst>
            </c:dLbl>
            <c:spPr>
              <a:noFill/>
              <a:ln>
                <a:noFill/>
              </a:ln>
              <a:effectLst/>
            </c:spPr>
            <c:txPr>
              <a:bodyPr rot="0" spcFirstLastPara="1" vertOverflow="ellipsis" vert="horz" wrap="square" lIns="38100" tIns="19050" rIns="38100" bIns="19050" anchor="t"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Wisconsin</c:v>
                </c:pt>
                <c:pt idx="1">
                  <c:v>Missouri</c:v>
                </c:pt>
                <c:pt idx="2">
                  <c:v>Illinois</c:v>
                </c:pt>
                <c:pt idx="3">
                  <c:v>North Dakota</c:v>
                </c:pt>
                <c:pt idx="4">
                  <c:v>Ohio</c:v>
                </c:pt>
                <c:pt idx="5">
                  <c:v>Indiana</c:v>
                </c:pt>
                <c:pt idx="6">
                  <c:v>South Dakota</c:v>
                </c:pt>
                <c:pt idx="7">
                  <c:v>Iowa</c:v>
                </c:pt>
                <c:pt idx="8">
                  <c:v> </c:v>
                </c:pt>
                <c:pt idx="9">
                  <c:v>Kansas</c:v>
                </c:pt>
              </c:strCache>
            </c:strRef>
          </c:cat>
          <c:val>
            <c:numRef>
              <c:f>Sheet1!$C$2:$C$11</c:f>
              <c:numCache>
                <c:formatCode>General</c:formatCode>
                <c:ptCount val="10"/>
                <c:pt idx="0">
                  <c:v>47.3</c:v>
                </c:pt>
                <c:pt idx="1">
                  <c:v>52.1</c:v>
                </c:pt>
                <c:pt idx="2">
                  <c:v>61.2</c:v>
                </c:pt>
                <c:pt idx="3">
                  <c:v>59.6</c:v>
                </c:pt>
                <c:pt idx="4">
                  <c:v>65.8</c:v>
                </c:pt>
                <c:pt idx="5">
                  <c:v>66</c:v>
                </c:pt>
                <c:pt idx="6">
                  <c:v>64.7</c:v>
                </c:pt>
                <c:pt idx="7">
                  <c:v>64.099999999999994</c:v>
                </c:pt>
                <c:pt idx="8">
                  <c:v>76</c:v>
                </c:pt>
                <c:pt idx="9">
                  <c:v>78.2</c:v>
                </c:pt>
              </c:numCache>
            </c:numRef>
          </c:val>
          <c:extLst>
            <c:ext xmlns:c16="http://schemas.microsoft.com/office/drawing/2014/chart" uri="{C3380CC4-5D6E-409C-BE32-E72D297353CC}">
              <c16:uniqueId val="{00000001-EEAE-40BB-B939-26E024C0C5C7}"/>
            </c:ext>
          </c:extLst>
        </c:ser>
        <c:dLbls>
          <c:showLegendKey val="0"/>
          <c:showVal val="1"/>
          <c:showCatName val="0"/>
          <c:showSerName val="0"/>
          <c:showPercent val="0"/>
          <c:showBubbleSize val="0"/>
        </c:dLbls>
        <c:gapWidth val="150"/>
        <c:shape val="box"/>
        <c:axId val="331818968"/>
        <c:axId val="326961208"/>
        <c:axId val="0"/>
      </c:bar3DChart>
      <c:catAx>
        <c:axId val="33181896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26961208"/>
        <c:crosses val="autoZero"/>
        <c:auto val="1"/>
        <c:lblAlgn val="ctr"/>
        <c:lblOffset val="100"/>
        <c:noMultiLvlLbl val="0"/>
      </c:catAx>
      <c:valAx>
        <c:axId val="3269612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1818968"/>
        <c:crosses val="autoZero"/>
        <c:crossBetween val="between"/>
      </c:valAx>
      <c:spPr>
        <a:noFill/>
        <a:ln>
          <a:noFill/>
        </a:ln>
        <a:effectLst/>
      </c:spPr>
    </c:plotArea>
    <c:legend>
      <c:legendPos val="b"/>
      <c:layout>
        <c:manualLayout>
          <c:xMode val="edge"/>
          <c:yMode val="edge"/>
          <c:x val="0.43734795404482635"/>
          <c:y val="0.92600546544187556"/>
          <c:w val="0.16944767815445805"/>
          <c:h val="6.1280324309136179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lumMod val="95000"/>
      </a:schemeClr>
    </a:solidFill>
    <a:ln>
      <a:noFill/>
    </a:ln>
    <a:effectLst/>
  </c:spPr>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Top Ten State for Percentage of Harvested Cropland</a:t>
            </a:r>
            <a:r>
              <a:rPr lang="en-US" baseline="0" dirty="0"/>
              <a:t> under No-Till Practices:  2017 and 2012 </a:t>
            </a:r>
            <a:endParaRPr lang="en-US" dirty="0"/>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solidFill>
          <a:schemeClr val="bg1">
            <a:lumMod val="95000"/>
          </a:schemeClr>
        </a:solidFill>
        <a:ln>
          <a:noFill/>
        </a:ln>
        <a:effectLst/>
        <a:sp3d/>
      </c:spPr>
    </c:sideWall>
    <c:backWall>
      <c:thickness val="0"/>
      <c:spPr>
        <a:solidFill>
          <a:schemeClr val="bg1">
            <a:lumMod val="95000"/>
          </a:schemeClr>
        </a:solidFill>
        <a:ln>
          <a:noFill/>
        </a:ln>
        <a:effectLst/>
        <a:sp3d/>
      </c:spPr>
    </c:backWall>
    <c:plotArea>
      <c:layout>
        <c:manualLayout>
          <c:layoutTarget val="inner"/>
          <c:xMode val="edge"/>
          <c:yMode val="edge"/>
          <c:x val="0.13107105529677754"/>
          <c:y val="0.13385754577054523"/>
          <c:w val="0.84707043029141826"/>
          <c:h val="0.74771723361234355"/>
        </c:manualLayout>
      </c:layout>
      <c:bar3DChart>
        <c:barDir val="bar"/>
        <c:grouping val="clustered"/>
        <c:varyColors val="0"/>
        <c:ser>
          <c:idx val="0"/>
          <c:order val="0"/>
          <c:tx>
            <c:strRef>
              <c:f>Sheet1!$B$1</c:f>
              <c:strCache>
                <c:ptCount val="1"/>
                <c:pt idx="0">
                  <c:v>2012</c:v>
                </c:pt>
              </c:strCache>
            </c:strRef>
          </c:tx>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38100" dist="25400" dir="5400000" rotWithShape="0">
                <a:srgbClr val="000000">
                  <a:alpha val="35000"/>
                </a:srgbClr>
              </a:outerShdw>
            </a:effectLst>
            <a:sp3d/>
          </c:spPr>
          <c:invertIfNegative val="0"/>
          <c:dLbls>
            <c:dLbl>
              <c:idx val="1"/>
              <c:layout>
                <c:manualLayout>
                  <c:x val="0"/>
                  <c:y val="6.18279657138777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63D-461B-82F1-EC2A266FCBBD}"/>
                </c:ext>
              </c:extLst>
            </c:dLbl>
            <c:dLbl>
              <c:idx val="2"/>
              <c:layout>
                <c:manualLayout>
                  <c:x val="3.718004666925242E-3"/>
                  <c:y val="2.06093219046258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3D-461B-82F1-EC2A266FCBB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Sheet1!$A$2:$A$11</c:f>
              <c:strCache>
                <c:ptCount val="10"/>
                <c:pt idx="0">
                  <c:v>Oklahoma</c:v>
                </c:pt>
                <c:pt idx="1">
                  <c:v>Illinois </c:v>
                </c:pt>
                <c:pt idx="2">
                  <c:v>North Dakota</c:v>
                </c:pt>
                <c:pt idx="3">
                  <c:v>Iowa</c:v>
                </c:pt>
                <c:pt idx="4">
                  <c:v>Missouri</c:v>
                </c:pt>
                <c:pt idx="5">
                  <c:v>Indinana</c:v>
                </c:pt>
                <c:pt idx="6">
                  <c:v>Ohio</c:v>
                </c:pt>
                <c:pt idx="7">
                  <c:v>South Dakota</c:v>
                </c:pt>
                <c:pt idx="8">
                  <c:v>Kansas</c:v>
                </c:pt>
                <c:pt idx="9">
                  <c:v>  </c:v>
                </c:pt>
              </c:strCache>
            </c:strRef>
          </c:cat>
          <c:val>
            <c:numRef>
              <c:f>Sheet1!$B$2:$B$11</c:f>
              <c:numCache>
                <c:formatCode>General</c:formatCode>
                <c:ptCount val="10"/>
                <c:pt idx="0">
                  <c:v>28.9</c:v>
                </c:pt>
                <c:pt idx="1">
                  <c:v>27</c:v>
                </c:pt>
                <c:pt idx="2">
                  <c:v>33.4</c:v>
                </c:pt>
                <c:pt idx="3">
                  <c:v>28.4</c:v>
                </c:pt>
                <c:pt idx="4">
                  <c:v>31.1</c:v>
                </c:pt>
                <c:pt idx="5">
                  <c:v>40.799999999999997</c:v>
                </c:pt>
                <c:pt idx="6">
                  <c:v>40.299999999999997</c:v>
                </c:pt>
                <c:pt idx="7">
                  <c:v>43.6</c:v>
                </c:pt>
                <c:pt idx="8">
                  <c:v>49.4</c:v>
                </c:pt>
                <c:pt idx="9">
                  <c:v>49.8</c:v>
                </c:pt>
              </c:numCache>
            </c:numRef>
          </c:val>
          <c:extLst>
            <c:ext xmlns:c16="http://schemas.microsoft.com/office/drawing/2014/chart" uri="{C3380CC4-5D6E-409C-BE32-E72D297353CC}">
              <c16:uniqueId val="{00000000-A63D-461B-82F1-EC2A266FCBBD}"/>
            </c:ext>
          </c:extLst>
        </c:ser>
        <c:ser>
          <c:idx val="1"/>
          <c:order val="1"/>
          <c:tx>
            <c:strRef>
              <c:f>Sheet1!$C$1</c:f>
              <c:strCache>
                <c:ptCount val="1"/>
                <c:pt idx="0">
                  <c:v>2017</c:v>
                </c:pt>
              </c:strCache>
            </c:strRef>
          </c:tx>
          <c:spPr>
            <a:gradFill rotWithShape="1">
              <a:gsLst>
                <a:gs pos="0">
                  <a:schemeClr val="accent2">
                    <a:tint val="96000"/>
                    <a:lumMod val="100000"/>
                  </a:schemeClr>
                </a:gs>
                <a:gs pos="78000">
                  <a:schemeClr val="accent2">
                    <a:shade val="94000"/>
                    <a:lumMod val="94000"/>
                  </a:schemeClr>
                </a:gs>
              </a:gsLst>
              <a:lin ang="5400000" scaled="0"/>
            </a:gradFill>
            <a:ln>
              <a:noFill/>
            </a:ln>
            <a:effectLst>
              <a:outerShdw blurRad="38100" dist="25400" dir="5400000" rotWithShape="0">
                <a:srgbClr val="000000">
                  <a:alpha val="35000"/>
                </a:srgbClr>
              </a:outerShdw>
            </a:effectLst>
            <a:sp3d/>
          </c:spPr>
          <c:invertIfNegative val="0"/>
          <c:dLbls>
            <c:dLbl>
              <c:idx val="0"/>
              <c:layout>
                <c:manualLayout>
                  <c:x val="0"/>
                  <c:y val="-1.03046609523129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63D-461B-82F1-EC2A266FCBBD}"/>
                </c:ext>
              </c:extLst>
            </c:dLbl>
            <c:dLbl>
              <c:idx val="1"/>
              <c:layout>
                <c:manualLayout>
                  <c:x val="-9.0883508630794384E-17"/>
                  <c:y val="-6.18279657138777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3D-461B-82F1-EC2A266FCBBD}"/>
                </c:ext>
              </c:extLst>
            </c:dLbl>
            <c:dLbl>
              <c:idx val="2"/>
              <c:layout>
                <c:manualLayout>
                  <c:x val="-9.0883508630794384E-17"/>
                  <c:y val="-6.18279657138777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3D-461B-82F1-EC2A266FCBBD}"/>
                </c:ext>
              </c:extLst>
            </c:dLbl>
            <c:dLbl>
              <c:idx val="9"/>
              <c:layout>
                <c:manualLayout>
                  <c:x val="0"/>
                  <c:y val="-4.12186438092517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63D-461B-82F1-EC2A266FCBB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Sheet1!$A$2:$A$11</c:f>
              <c:strCache>
                <c:ptCount val="10"/>
                <c:pt idx="0">
                  <c:v>Oklahoma</c:v>
                </c:pt>
                <c:pt idx="1">
                  <c:v>Illinois </c:v>
                </c:pt>
                <c:pt idx="2">
                  <c:v>North Dakota</c:v>
                </c:pt>
                <c:pt idx="3">
                  <c:v>Iowa</c:v>
                </c:pt>
                <c:pt idx="4">
                  <c:v>Missouri</c:v>
                </c:pt>
                <c:pt idx="5">
                  <c:v>Indinana</c:v>
                </c:pt>
                <c:pt idx="6">
                  <c:v>Ohio</c:v>
                </c:pt>
                <c:pt idx="7">
                  <c:v>South Dakota</c:v>
                </c:pt>
                <c:pt idx="8">
                  <c:v>Kansas</c:v>
                </c:pt>
                <c:pt idx="9">
                  <c:v>  </c:v>
                </c:pt>
              </c:strCache>
            </c:strRef>
          </c:cat>
          <c:val>
            <c:numRef>
              <c:f>Sheet1!$C$2:$C$11</c:f>
              <c:numCache>
                <c:formatCode>General</c:formatCode>
                <c:ptCount val="10"/>
                <c:pt idx="0">
                  <c:v>26.8</c:v>
                </c:pt>
                <c:pt idx="1">
                  <c:v>28.5</c:v>
                </c:pt>
                <c:pt idx="2">
                  <c:v>32.4</c:v>
                </c:pt>
                <c:pt idx="3">
                  <c:v>33.700000000000003</c:v>
                </c:pt>
                <c:pt idx="4">
                  <c:v>34.4</c:v>
                </c:pt>
                <c:pt idx="5">
                  <c:v>39.700000000000003</c:v>
                </c:pt>
                <c:pt idx="6">
                  <c:v>41.9</c:v>
                </c:pt>
                <c:pt idx="7">
                  <c:v>46.8</c:v>
                </c:pt>
                <c:pt idx="8">
                  <c:v>51.3</c:v>
                </c:pt>
                <c:pt idx="9">
                  <c:v>52.7</c:v>
                </c:pt>
              </c:numCache>
            </c:numRef>
          </c:val>
          <c:extLst>
            <c:ext xmlns:c16="http://schemas.microsoft.com/office/drawing/2014/chart" uri="{C3380CC4-5D6E-409C-BE32-E72D297353CC}">
              <c16:uniqueId val="{00000001-A63D-461B-82F1-EC2A266FCBBD}"/>
            </c:ext>
          </c:extLst>
        </c:ser>
        <c:ser>
          <c:idx val="2"/>
          <c:order val="2"/>
          <c:tx>
            <c:strRef>
              <c:f>Sheet1!$D$1</c:f>
              <c:strCache>
                <c:ptCount val="1"/>
                <c:pt idx="0">
                  <c:v>Column1</c:v>
                </c:pt>
              </c:strCache>
            </c:strRef>
          </c:tx>
          <c:spPr>
            <a:gradFill rotWithShape="1">
              <a:gsLst>
                <a:gs pos="0">
                  <a:schemeClr val="accent3">
                    <a:tint val="96000"/>
                    <a:lumMod val="100000"/>
                  </a:schemeClr>
                </a:gs>
                <a:gs pos="78000">
                  <a:schemeClr val="accent3">
                    <a:shade val="94000"/>
                    <a:lumMod val="94000"/>
                  </a:schemeClr>
                </a:gs>
              </a:gsLst>
              <a:lin ang="5400000" scaled="0"/>
            </a:gradFill>
            <a:ln>
              <a:noFill/>
            </a:ln>
            <a:effectLst>
              <a:outerShdw blurRad="38100" dist="25400" dir="5400000" rotWithShape="0">
                <a:srgbClr val="000000">
                  <a:alpha val="35000"/>
                </a:srgbClr>
              </a:outerShdw>
            </a:effectLst>
            <a:sp3d/>
          </c:spPr>
          <c:invertIfNegative val="0"/>
          <c:cat>
            <c:strRef>
              <c:f>Sheet1!$A$2:$A$11</c:f>
              <c:strCache>
                <c:ptCount val="10"/>
                <c:pt idx="0">
                  <c:v>Oklahoma</c:v>
                </c:pt>
                <c:pt idx="1">
                  <c:v>Illinois </c:v>
                </c:pt>
                <c:pt idx="2">
                  <c:v>North Dakota</c:v>
                </c:pt>
                <c:pt idx="3">
                  <c:v>Iowa</c:v>
                </c:pt>
                <c:pt idx="4">
                  <c:v>Missouri</c:v>
                </c:pt>
                <c:pt idx="5">
                  <c:v>Indinana</c:v>
                </c:pt>
                <c:pt idx="6">
                  <c:v>Ohio</c:v>
                </c:pt>
                <c:pt idx="7">
                  <c:v>South Dakota</c:v>
                </c:pt>
                <c:pt idx="8">
                  <c:v>Kansas</c:v>
                </c:pt>
                <c:pt idx="9">
                  <c:v>  </c:v>
                </c:pt>
              </c:strCache>
            </c:strRef>
          </c:cat>
          <c:val>
            <c:numRef>
              <c:f>Sheet1!$D$2:$D$11</c:f>
              <c:numCache>
                <c:formatCode>General</c:formatCode>
                <c:ptCount val="10"/>
              </c:numCache>
            </c:numRef>
          </c:val>
          <c:extLst>
            <c:ext xmlns:c16="http://schemas.microsoft.com/office/drawing/2014/chart" uri="{C3380CC4-5D6E-409C-BE32-E72D297353CC}">
              <c16:uniqueId val="{00000002-A63D-461B-82F1-EC2A266FCBBD}"/>
            </c:ext>
          </c:extLst>
        </c:ser>
        <c:dLbls>
          <c:showLegendKey val="0"/>
          <c:showVal val="0"/>
          <c:showCatName val="0"/>
          <c:showSerName val="0"/>
          <c:showPercent val="0"/>
          <c:showBubbleSize val="0"/>
        </c:dLbls>
        <c:gapWidth val="150"/>
        <c:shape val="box"/>
        <c:axId val="438735432"/>
        <c:axId val="438724608"/>
        <c:axId val="0"/>
      </c:bar3DChart>
      <c:catAx>
        <c:axId val="438735432"/>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438724608"/>
        <c:crosses val="autoZero"/>
        <c:auto val="1"/>
        <c:lblAlgn val="ctr"/>
        <c:lblOffset val="100"/>
        <c:noMultiLvlLbl val="0"/>
      </c:catAx>
      <c:valAx>
        <c:axId val="438724608"/>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38735432"/>
        <c:crosses val="autoZero"/>
        <c:crossBetween val="between"/>
      </c:valAx>
      <c:spPr>
        <a:noFill/>
        <a:ln>
          <a:noFill/>
        </a:ln>
        <a:effectLst/>
      </c:spPr>
    </c:plotArea>
    <c:legend>
      <c:legendPos val="b"/>
      <c:legendEntry>
        <c:idx val="0"/>
        <c:delete val="1"/>
      </c:legendEntry>
      <c:layout>
        <c:manualLayout>
          <c:xMode val="edge"/>
          <c:yMode val="edge"/>
          <c:x val="0.43912188891666804"/>
          <c:y val="0.92459811822285976"/>
          <c:w val="0.21819228325473225"/>
          <c:h val="6.9219085205752429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9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4"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4"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553E45-2FA0-435A-A126-C5239ABFF465}" type="doc">
      <dgm:prSet loTypeId="urn:microsoft.com/office/officeart/2005/8/layout/cycle8" loCatId="cycle" qsTypeId="urn:microsoft.com/office/officeart/2005/8/quickstyle/simple1" qsCatId="simple" csTypeId="urn:microsoft.com/office/officeart/2005/8/colors/accent3_1" csCatId="accent3" phldr="1"/>
      <dgm:spPr/>
    </dgm:pt>
    <dgm:pt modelId="{370E4728-E14D-400F-8E1E-C49B9110725F}">
      <dgm:prSet phldrT="[Text]"/>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a:solidFill>
            <a:schemeClr val="tx1"/>
          </a:solidFill>
        </a:ln>
      </dgm:spPr>
      <dgm:t>
        <a:bodyPr/>
        <a:lstStyle/>
        <a:p>
          <a:r>
            <a:rPr lang="en-US" dirty="0">
              <a:ln>
                <a:solidFill>
                  <a:schemeClr val="bg1"/>
                </a:solidFill>
              </a:ln>
              <a:solidFill>
                <a:schemeClr val="bg1"/>
              </a:solidFill>
              <a:effectLst>
                <a:outerShdw blurRad="38100" dist="38100" dir="2700000" algn="tl">
                  <a:srgbClr val="000000">
                    <a:alpha val="43137"/>
                  </a:srgbClr>
                </a:outerShdw>
              </a:effectLst>
            </a:rPr>
            <a:t>Minimize Disturbance</a:t>
          </a:r>
        </a:p>
      </dgm:t>
    </dgm:pt>
    <dgm:pt modelId="{31F5AF97-EF08-4F4F-89AD-D32A22969B27}" type="parTrans" cxnId="{0704D0FE-0DB9-4765-9D0F-78F5A5E4264D}">
      <dgm:prSet/>
      <dgm:spPr/>
      <dgm:t>
        <a:bodyPr/>
        <a:lstStyle/>
        <a:p>
          <a:endParaRPr lang="en-US"/>
        </a:p>
      </dgm:t>
    </dgm:pt>
    <dgm:pt modelId="{C0D88855-F6C0-458F-B5DC-6026B3395095}" type="sibTrans" cxnId="{0704D0FE-0DB9-4765-9D0F-78F5A5E4264D}">
      <dgm:prSet/>
      <dgm:spPr/>
      <dgm:t>
        <a:bodyPr/>
        <a:lstStyle/>
        <a:p>
          <a:endParaRPr lang="en-US"/>
        </a:p>
      </dgm:t>
    </dgm:pt>
    <dgm:pt modelId="{109C8B57-4191-4726-B8E3-211204CE3C06}">
      <dgm:prSet phldrT="[Text]"/>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a:solidFill>
            <a:schemeClr val="tx1"/>
          </a:solidFill>
        </a:ln>
      </dgm:spPr>
      <dgm:t>
        <a:bodyPr/>
        <a:lstStyle/>
        <a:p>
          <a:r>
            <a:rPr lang="en-US" b="0" dirty="0">
              <a:ln>
                <a:solidFill>
                  <a:schemeClr val="bg1"/>
                </a:solidFill>
              </a:ln>
              <a:solidFill>
                <a:schemeClr val="bg1">
                  <a:lumMod val="85000"/>
                </a:schemeClr>
              </a:solidFill>
            </a:rPr>
            <a:t>Maximize Soil Cover</a:t>
          </a:r>
          <a:endParaRPr lang="en-US" b="0" dirty="0">
            <a:ln>
              <a:solidFill>
                <a:schemeClr val="bg1"/>
              </a:solidFill>
            </a:ln>
          </a:endParaRPr>
        </a:p>
      </dgm:t>
    </dgm:pt>
    <dgm:pt modelId="{2A2825F3-1B39-4026-BF3B-F767516C0795}" type="parTrans" cxnId="{185CDAD3-AE68-4DEA-A887-65038F075AEF}">
      <dgm:prSet/>
      <dgm:spPr/>
      <dgm:t>
        <a:bodyPr/>
        <a:lstStyle/>
        <a:p>
          <a:endParaRPr lang="en-US"/>
        </a:p>
      </dgm:t>
    </dgm:pt>
    <dgm:pt modelId="{21715145-1E15-4664-B96E-E30A4CA8ACA4}" type="sibTrans" cxnId="{185CDAD3-AE68-4DEA-A887-65038F075AEF}">
      <dgm:prSet/>
      <dgm:spPr/>
      <dgm:t>
        <a:bodyPr/>
        <a:lstStyle/>
        <a:p>
          <a:endParaRPr lang="en-US"/>
        </a:p>
      </dgm:t>
    </dgm:pt>
    <dgm:pt modelId="{73A9A3C7-92B6-42E8-90C2-66DE4F3CBC11}">
      <dgm:prSet phldrT="[Text]"/>
      <dgm:spPr>
        <a:blipFill rotWithShape="0">
          <a:blip xmlns:r="http://schemas.openxmlformats.org/officeDocument/2006/relationships" r:embed="rId3">
            <a:extLst>
              <a:ext uri="{28A0092B-C50C-407E-A947-70E740481C1C}">
                <a14:useLocalDpi xmlns:a14="http://schemas.microsoft.com/office/drawing/2010/main"/>
              </a:ext>
            </a:extLst>
          </a:blip>
          <a:stretch>
            <a:fillRect/>
          </a:stretch>
        </a:blipFill>
        <a:ln>
          <a:solidFill>
            <a:schemeClr val="tx1"/>
          </a:solidFill>
        </a:ln>
      </dgm:spPr>
      <dgm:t>
        <a:bodyPr/>
        <a:lstStyle/>
        <a:p>
          <a:r>
            <a:rPr lang="en-US" dirty="0">
              <a:ln>
                <a:solidFill>
                  <a:schemeClr val="bg1"/>
                </a:solidFill>
              </a:ln>
              <a:solidFill>
                <a:schemeClr val="bg1"/>
              </a:solidFill>
              <a:effectLst>
                <a:outerShdw blurRad="38100" dist="38100" dir="2700000" algn="tl">
                  <a:srgbClr val="000000">
                    <a:alpha val="43137"/>
                  </a:srgbClr>
                </a:outerShdw>
              </a:effectLst>
            </a:rPr>
            <a:t>Maximize Biodiversity</a:t>
          </a:r>
        </a:p>
      </dgm:t>
    </dgm:pt>
    <dgm:pt modelId="{835426CE-41BE-4935-A6D8-3843AE19D5CC}" type="parTrans" cxnId="{D8EF93F5-F540-4CC4-9C25-B65BF6993E14}">
      <dgm:prSet/>
      <dgm:spPr/>
      <dgm:t>
        <a:bodyPr/>
        <a:lstStyle/>
        <a:p>
          <a:endParaRPr lang="en-US"/>
        </a:p>
      </dgm:t>
    </dgm:pt>
    <dgm:pt modelId="{94156754-C3F2-48CA-98B3-6FE92CA43820}" type="sibTrans" cxnId="{D8EF93F5-F540-4CC4-9C25-B65BF6993E14}">
      <dgm:prSet/>
      <dgm:spPr/>
      <dgm:t>
        <a:bodyPr/>
        <a:lstStyle/>
        <a:p>
          <a:endParaRPr lang="en-US"/>
        </a:p>
      </dgm:t>
    </dgm:pt>
    <dgm:pt modelId="{F1A65BB7-88DE-455E-8CA2-F1E61103BB2F}">
      <dgm:prSet phldrT="[Text]"/>
      <dgm:spPr>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a:ln>
          <a:solidFill>
            <a:schemeClr val="tx1"/>
          </a:solidFill>
        </a:ln>
      </dgm:spPr>
      <dgm:t>
        <a:bodyPr/>
        <a:lstStyle/>
        <a:p>
          <a:r>
            <a:rPr lang="en-US" dirty="0">
              <a:ln>
                <a:solidFill>
                  <a:schemeClr val="bg1"/>
                </a:solidFill>
              </a:ln>
              <a:solidFill>
                <a:schemeClr val="bg1"/>
              </a:solidFill>
              <a:effectLst>
                <a:outerShdw blurRad="38100" dist="38100" dir="2700000" algn="tl">
                  <a:srgbClr val="000000">
                    <a:alpha val="43137"/>
                  </a:srgbClr>
                </a:outerShdw>
              </a:effectLst>
            </a:rPr>
            <a:t>Provide Continuous Living Roots</a:t>
          </a:r>
        </a:p>
      </dgm:t>
    </dgm:pt>
    <dgm:pt modelId="{DAC51B84-087E-4477-82F6-248113DB8C47}" type="parTrans" cxnId="{AAC336A4-77D8-48E7-A81B-3028AD9DC90B}">
      <dgm:prSet/>
      <dgm:spPr/>
      <dgm:t>
        <a:bodyPr/>
        <a:lstStyle/>
        <a:p>
          <a:endParaRPr lang="en-US"/>
        </a:p>
      </dgm:t>
    </dgm:pt>
    <dgm:pt modelId="{28019B92-1028-41B3-BB6D-D257B6696AB9}" type="sibTrans" cxnId="{AAC336A4-77D8-48E7-A81B-3028AD9DC90B}">
      <dgm:prSet/>
      <dgm:spPr/>
      <dgm:t>
        <a:bodyPr/>
        <a:lstStyle/>
        <a:p>
          <a:endParaRPr lang="en-US"/>
        </a:p>
      </dgm:t>
    </dgm:pt>
    <dgm:pt modelId="{9361F71A-9339-4A93-A9B7-7CB42CDF4D6A}" type="pres">
      <dgm:prSet presAssocID="{18553E45-2FA0-435A-A126-C5239ABFF465}" presName="compositeShape" presStyleCnt="0">
        <dgm:presLayoutVars>
          <dgm:chMax val="7"/>
          <dgm:dir/>
          <dgm:resizeHandles val="exact"/>
        </dgm:presLayoutVars>
      </dgm:prSet>
      <dgm:spPr/>
    </dgm:pt>
    <dgm:pt modelId="{C6495F30-2FBE-4758-B074-C9F74F8DF51A}" type="pres">
      <dgm:prSet presAssocID="{18553E45-2FA0-435A-A126-C5239ABFF465}" presName="wedge1" presStyleLbl="node1" presStyleIdx="0" presStyleCnt="4" custLinFactNeighborX="-1246" custLinFactNeighborY="-4039"/>
      <dgm:spPr/>
    </dgm:pt>
    <dgm:pt modelId="{2D563EC6-3341-436A-B7AD-6BC39915308A}" type="pres">
      <dgm:prSet presAssocID="{18553E45-2FA0-435A-A126-C5239ABFF465}" presName="dummy1a" presStyleCnt="0"/>
      <dgm:spPr/>
    </dgm:pt>
    <dgm:pt modelId="{DDB8AD78-F12B-45E0-959C-061294B398ED}" type="pres">
      <dgm:prSet presAssocID="{18553E45-2FA0-435A-A126-C5239ABFF465}" presName="dummy1b" presStyleCnt="0"/>
      <dgm:spPr/>
    </dgm:pt>
    <dgm:pt modelId="{4DADB67C-5F35-4C0A-98D4-DC1D39910A48}" type="pres">
      <dgm:prSet presAssocID="{18553E45-2FA0-435A-A126-C5239ABFF465}" presName="wedge1Tx" presStyleLbl="node1" presStyleIdx="0" presStyleCnt="4">
        <dgm:presLayoutVars>
          <dgm:chMax val="0"/>
          <dgm:chPref val="0"/>
          <dgm:bulletEnabled val="1"/>
        </dgm:presLayoutVars>
      </dgm:prSet>
      <dgm:spPr/>
    </dgm:pt>
    <dgm:pt modelId="{60074771-2266-432E-A6F9-ED02553D3E4A}" type="pres">
      <dgm:prSet presAssocID="{18553E45-2FA0-435A-A126-C5239ABFF465}" presName="wedge2" presStyleLbl="node1" presStyleIdx="1" presStyleCnt="4" custLinFactNeighborX="-1804" custLinFactNeighborY="-3654"/>
      <dgm:spPr/>
    </dgm:pt>
    <dgm:pt modelId="{4899DA72-F50B-47CA-A608-42BE310A4839}" type="pres">
      <dgm:prSet presAssocID="{18553E45-2FA0-435A-A126-C5239ABFF465}" presName="dummy2a" presStyleCnt="0"/>
      <dgm:spPr/>
    </dgm:pt>
    <dgm:pt modelId="{6B43E83A-4133-4197-B6B2-2BF7AA1A5857}" type="pres">
      <dgm:prSet presAssocID="{18553E45-2FA0-435A-A126-C5239ABFF465}" presName="dummy2b" presStyleCnt="0"/>
      <dgm:spPr/>
    </dgm:pt>
    <dgm:pt modelId="{14DE8389-8F52-4966-9C71-062686EB6FD0}" type="pres">
      <dgm:prSet presAssocID="{18553E45-2FA0-435A-A126-C5239ABFF465}" presName="wedge2Tx" presStyleLbl="node1" presStyleIdx="1" presStyleCnt="4">
        <dgm:presLayoutVars>
          <dgm:chMax val="0"/>
          <dgm:chPref val="0"/>
          <dgm:bulletEnabled val="1"/>
        </dgm:presLayoutVars>
      </dgm:prSet>
      <dgm:spPr/>
    </dgm:pt>
    <dgm:pt modelId="{DCE63EC1-4624-42BA-9972-40D90F5B1DA3}" type="pres">
      <dgm:prSet presAssocID="{18553E45-2FA0-435A-A126-C5239ABFF465}" presName="wedge3" presStyleLbl="node1" presStyleIdx="2" presStyleCnt="4" custLinFactNeighborX="-1804" custLinFactNeighborY="-3654"/>
      <dgm:spPr/>
    </dgm:pt>
    <dgm:pt modelId="{C7D9B8F8-9B1D-434D-933B-0F766F04018E}" type="pres">
      <dgm:prSet presAssocID="{18553E45-2FA0-435A-A126-C5239ABFF465}" presName="dummy3a" presStyleCnt="0"/>
      <dgm:spPr/>
    </dgm:pt>
    <dgm:pt modelId="{E904C26E-439E-4D4B-8070-802E17F93C89}" type="pres">
      <dgm:prSet presAssocID="{18553E45-2FA0-435A-A126-C5239ABFF465}" presName="dummy3b" presStyleCnt="0"/>
      <dgm:spPr/>
    </dgm:pt>
    <dgm:pt modelId="{323C4F7E-45A6-41B3-9C2C-16A4ACD779ED}" type="pres">
      <dgm:prSet presAssocID="{18553E45-2FA0-435A-A126-C5239ABFF465}" presName="wedge3Tx" presStyleLbl="node1" presStyleIdx="2" presStyleCnt="4">
        <dgm:presLayoutVars>
          <dgm:chMax val="0"/>
          <dgm:chPref val="0"/>
          <dgm:bulletEnabled val="1"/>
        </dgm:presLayoutVars>
      </dgm:prSet>
      <dgm:spPr/>
    </dgm:pt>
    <dgm:pt modelId="{07E0DDB7-ED38-4678-BF91-22278FBF3796}" type="pres">
      <dgm:prSet presAssocID="{18553E45-2FA0-435A-A126-C5239ABFF465}" presName="wedge4" presStyleLbl="node1" presStyleIdx="3" presStyleCnt="4" custLinFactNeighborX="-1462" custLinFactNeighborY="-3654"/>
      <dgm:spPr/>
    </dgm:pt>
    <dgm:pt modelId="{3CB86B75-7F2E-46BE-AD41-99A3C930AC80}" type="pres">
      <dgm:prSet presAssocID="{18553E45-2FA0-435A-A126-C5239ABFF465}" presName="dummy4a" presStyleCnt="0"/>
      <dgm:spPr/>
    </dgm:pt>
    <dgm:pt modelId="{D8C9053F-FE97-458D-BBAC-296A49FAE373}" type="pres">
      <dgm:prSet presAssocID="{18553E45-2FA0-435A-A126-C5239ABFF465}" presName="dummy4b" presStyleCnt="0"/>
      <dgm:spPr/>
    </dgm:pt>
    <dgm:pt modelId="{045619E4-5A93-4049-89D4-CE916229C6FF}" type="pres">
      <dgm:prSet presAssocID="{18553E45-2FA0-435A-A126-C5239ABFF465}" presName="wedge4Tx" presStyleLbl="node1" presStyleIdx="3" presStyleCnt="4">
        <dgm:presLayoutVars>
          <dgm:chMax val="0"/>
          <dgm:chPref val="0"/>
          <dgm:bulletEnabled val="1"/>
        </dgm:presLayoutVars>
      </dgm:prSet>
      <dgm:spPr/>
    </dgm:pt>
    <dgm:pt modelId="{9257D1C2-4F52-431F-8AC3-850610B1BED9}" type="pres">
      <dgm:prSet presAssocID="{C0D88855-F6C0-458F-B5DC-6026B3395095}" presName="arrowWedge1" presStyleLbl="fgSibTrans2D1" presStyleIdx="0" presStyleCnt="4" custLinFactNeighborX="0" custLinFactNeighborY="560"/>
      <dgm:spPr>
        <a:ln>
          <a:solidFill>
            <a:schemeClr val="tx1"/>
          </a:solidFill>
        </a:ln>
        <a:effectLst>
          <a:outerShdw blurRad="50800" dist="38100" dir="5400000" algn="t" rotWithShape="0">
            <a:prstClr val="black">
              <a:alpha val="40000"/>
            </a:prstClr>
          </a:outerShdw>
        </a:effectLst>
      </dgm:spPr>
    </dgm:pt>
    <dgm:pt modelId="{4B08F06B-60C7-4265-80A7-B413E79398D4}" type="pres">
      <dgm:prSet presAssocID="{21715145-1E15-4664-B96E-E30A4CA8ACA4}" presName="arrowWedge2" presStyleLbl="fgSibTrans2D1" presStyleIdx="1" presStyleCnt="4"/>
      <dgm:spPr>
        <a:ln>
          <a:solidFill>
            <a:schemeClr val="tx1"/>
          </a:solidFill>
        </a:ln>
        <a:effectLst>
          <a:outerShdw blurRad="50800" dist="38100" dir="5400000" algn="t" rotWithShape="0">
            <a:prstClr val="black">
              <a:alpha val="40000"/>
            </a:prstClr>
          </a:outerShdw>
        </a:effectLst>
      </dgm:spPr>
    </dgm:pt>
    <dgm:pt modelId="{E30AF71E-6395-46AE-88FC-1BEDC14AE77D}" type="pres">
      <dgm:prSet presAssocID="{94156754-C3F2-48CA-98B3-6FE92CA43820}" presName="arrowWedge3" presStyleLbl="fgSibTrans2D1" presStyleIdx="2" presStyleCnt="4"/>
      <dgm:spPr>
        <a:ln>
          <a:solidFill>
            <a:schemeClr val="tx1"/>
          </a:solidFill>
        </a:ln>
        <a:effectLst>
          <a:outerShdw blurRad="50800" dist="38100" dir="5400000" algn="t" rotWithShape="0">
            <a:prstClr val="black">
              <a:alpha val="40000"/>
            </a:prstClr>
          </a:outerShdw>
        </a:effectLst>
      </dgm:spPr>
    </dgm:pt>
    <dgm:pt modelId="{2C594982-68F8-4A40-8309-512728789B44}" type="pres">
      <dgm:prSet presAssocID="{28019B92-1028-41B3-BB6D-D257B6696AB9}" presName="arrowWedge4" presStyleLbl="fgSibTrans2D1" presStyleIdx="3" presStyleCnt="4" custLinFactNeighborX="63" custLinFactNeighborY="1958"/>
      <dgm:spPr>
        <a:ln>
          <a:solidFill>
            <a:schemeClr val="tx1"/>
          </a:solidFill>
        </a:ln>
        <a:effectLst>
          <a:outerShdw blurRad="50800" dist="38100" dir="5400000" algn="t" rotWithShape="0">
            <a:prstClr val="black">
              <a:alpha val="40000"/>
            </a:prstClr>
          </a:outerShdw>
        </a:effectLst>
      </dgm:spPr>
    </dgm:pt>
  </dgm:ptLst>
  <dgm:cxnLst>
    <dgm:cxn modelId="{6FAD4811-647E-4FB7-ADA2-D814F70A2573}" type="presOf" srcId="{109C8B57-4191-4726-B8E3-211204CE3C06}" destId="{60074771-2266-432E-A6F9-ED02553D3E4A}" srcOrd="0" destOrd="0" presId="urn:microsoft.com/office/officeart/2005/8/layout/cycle8"/>
    <dgm:cxn modelId="{2F4FBC19-C0B8-4297-9C68-EE82F3D05647}" type="presOf" srcId="{F1A65BB7-88DE-455E-8CA2-F1E61103BB2F}" destId="{07E0DDB7-ED38-4678-BF91-22278FBF3796}" srcOrd="0" destOrd="0" presId="urn:microsoft.com/office/officeart/2005/8/layout/cycle8"/>
    <dgm:cxn modelId="{AEE3B842-317D-40FC-9740-E9C7602FA3F3}" type="presOf" srcId="{370E4728-E14D-400F-8E1E-C49B9110725F}" destId="{C6495F30-2FBE-4758-B074-C9F74F8DF51A}" srcOrd="0" destOrd="0" presId="urn:microsoft.com/office/officeart/2005/8/layout/cycle8"/>
    <dgm:cxn modelId="{AFE26A6F-3506-44C5-A2CD-EC026C1903CE}" type="presOf" srcId="{370E4728-E14D-400F-8E1E-C49B9110725F}" destId="{4DADB67C-5F35-4C0A-98D4-DC1D39910A48}" srcOrd="1" destOrd="0" presId="urn:microsoft.com/office/officeart/2005/8/layout/cycle8"/>
    <dgm:cxn modelId="{1D8E7994-848E-47EE-8275-20AD725D65FB}" type="presOf" srcId="{73A9A3C7-92B6-42E8-90C2-66DE4F3CBC11}" destId="{DCE63EC1-4624-42BA-9972-40D90F5B1DA3}" srcOrd="0" destOrd="0" presId="urn:microsoft.com/office/officeart/2005/8/layout/cycle8"/>
    <dgm:cxn modelId="{ACF40496-4F70-493A-A23B-B0292DF0B5C5}" type="presOf" srcId="{18553E45-2FA0-435A-A126-C5239ABFF465}" destId="{9361F71A-9339-4A93-A9B7-7CB42CDF4D6A}" srcOrd="0" destOrd="0" presId="urn:microsoft.com/office/officeart/2005/8/layout/cycle8"/>
    <dgm:cxn modelId="{1A9CAD99-9006-453E-B714-ECE04E8FC0D7}" type="presOf" srcId="{109C8B57-4191-4726-B8E3-211204CE3C06}" destId="{14DE8389-8F52-4966-9C71-062686EB6FD0}" srcOrd="1" destOrd="0" presId="urn:microsoft.com/office/officeart/2005/8/layout/cycle8"/>
    <dgm:cxn modelId="{AAC336A4-77D8-48E7-A81B-3028AD9DC90B}" srcId="{18553E45-2FA0-435A-A126-C5239ABFF465}" destId="{F1A65BB7-88DE-455E-8CA2-F1E61103BB2F}" srcOrd="3" destOrd="0" parTransId="{DAC51B84-087E-4477-82F6-248113DB8C47}" sibTransId="{28019B92-1028-41B3-BB6D-D257B6696AB9}"/>
    <dgm:cxn modelId="{185CDAD3-AE68-4DEA-A887-65038F075AEF}" srcId="{18553E45-2FA0-435A-A126-C5239ABFF465}" destId="{109C8B57-4191-4726-B8E3-211204CE3C06}" srcOrd="1" destOrd="0" parTransId="{2A2825F3-1B39-4026-BF3B-F767516C0795}" sibTransId="{21715145-1E15-4664-B96E-E30A4CA8ACA4}"/>
    <dgm:cxn modelId="{C3B81CD7-FAE9-4229-A339-A824DE9D5117}" type="presOf" srcId="{F1A65BB7-88DE-455E-8CA2-F1E61103BB2F}" destId="{045619E4-5A93-4049-89D4-CE916229C6FF}" srcOrd="1" destOrd="0" presId="urn:microsoft.com/office/officeart/2005/8/layout/cycle8"/>
    <dgm:cxn modelId="{115663E1-276E-4572-97C1-B836553065C4}" type="presOf" srcId="{73A9A3C7-92B6-42E8-90C2-66DE4F3CBC11}" destId="{323C4F7E-45A6-41B3-9C2C-16A4ACD779ED}" srcOrd="1" destOrd="0" presId="urn:microsoft.com/office/officeart/2005/8/layout/cycle8"/>
    <dgm:cxn modelId="{D8EF93F5-F540-4CC4-9C25-B65BF6993E14}" srcId="{18553E45-2FA0-435A-A126-C5239ABFF465}" destId="{73A9A3C7-92B6-42E8-90C2-66DE4F3CBC11}" srcOrd="2" destOrd="0" parTransId="{835426CE-41BE-4935-A6D8-3843AE19D5CC}" sibTransId="{94156754-C3F2-48CA-98B3-6FE92CA43820}"/>
    <dgm:cxn modelId="{0704D0FE-0DB9-4765-9D0F-78F5A5E4264D}" srcId="{18553E45-2FA0-435A-A126-C5239ABFF465}" destId="{370E4728-E14D-400F-8E1E-C49B9110725F}" srcOrd="0" destOrd="0" parTransId="{31F5AF97-EF08-4F4F-89AD-D32A22969B27}" sibTransId="{C0D88855-F6C0-458F-B5DC-6026B3395095}"/>
    <dgm:cxn modelId="{0E5EA892-9FF0-4DAE-A9D2-11D99E5CCFB5}" type="presParOf" srcId="{9361F71A-9339-4A93-A9B7-7CB42CDF4D6A}" destId="{C6495F30-2FBE-4758-B074-C9F74F8DF51A}" srcOrd="0" destOrd="0" presId="urn:microsoft.com/office/officeart/2005/8/layout/cycle8"/>
    <dgm:cxn modelId="{54D6F9EF-8930-433F-A7BE-23AEAC1573A0}" type="presParOf" srcId="{9361F71A-9339-4A93-A9B7-7CB42CDF4D6A}" destId="{2D563EC6-3341-436A-B7AD-6BC39915308A}" srcOrd="1" destOrd="0" presId="urn:microsoft.com/office/officeart/2005/8/layout/cycle8"/>
    <dgm:cxn modelId="{3A067074-41A3-4070-905E-EBDAC583A106}" type="presParOf" srcId="{9361F71A-9339-4A93-A9B7-7CB42CDF4D6A}" destId="{DDB8AD78-F12B-45E0-959C-061294B398ED}" srcOrd="2" destOrd="0" presId="urn:microsoft.com/office/officeart/2005/8/layout/cycle8"/>
    <dgm:cxn modelId="{AE263998-F85D-4467-8EEC-CD707A1B469D}" type="presParOf" srcId="{9361F71A-9339-4A93-A9B7-7CB42CDF4D6A}" destId="{4DADB67C-5F35-4C0A-98D4-DC1D39910A48}" srcOrd="3" destOrd="0" presId="urn:microsoft.com/office/officeart/2005/8/layout/cycle8"/>
    <dgm:cxn modelId="{5F7FEA13-9872-4CFE-AAEF-4A1E54C5DA6A}" type="presParOf" srcId="{9361F71A-9339-4A93-A9B7-7CB42CDF4D6A}" destId="{60074771-2266-432E-A6F9-ED02553D3E4A}" srcOrd="4" destOrd="0" presId="urn:microsoft.com/office/officeart/2005/8/layout/cycle8"/>
    <dgm:cxn modelId="{AC0E2B24-7FE6-4443-B278-42C0BC3AAFE4}" type="presParOf" srcId="{9361F71A-9339-4A93-A9B7-7CB42CDF4D6A}" destId="{4899DA72-F50B-47CA-A608-42BE310A4839}" srcOrd="5" destOrd="0" presId="urn:microsoft.com/office/officeart/2005/8/layout/cycle8"/>
    <dgm:cxn modelId="{DFBD00CA-AD49-48E1-8996-67593C97B5D7}" type="presParOf" srcId="{9361F71A-9339-4A93-A9B7-7CB42CDF4D6A}" destId="{6B43E83A-4133-4197-B6B2-2BF7AA1A5857}" srcOrd="6" destOrd="0" presId="urn:microsoft.com/office/officeart/2005/8/layout/cycle8"/>
    <dgm:cxn modelId="{AC4DCD90-E38F-467C-B795-F9F617EC49B1}" type="presParOf" srcId="{9361F71A-9339-4A93-A9B7-7CB42CDF4D6A}" destId="{14DE8389-8F52-4966-9C71-062686EB6FD0}" srcOrd="7" destOrd="0" presId="urn:microsoft.com/office/officeart/2005/8/layout/cycle8"/>
    <dgm:cxn modelId="{A5BFC956-7E0D-4EDE-8539-495AF243573B}" type="presParOf" srcId="{9361F71A-9339-4A93-A9B7-7CB42CDF4D6A}" destId="{DCE63EC1-4624-42BA-9972-40D90F5B1DA3}" srcOrd="8" destOrd="0" presId="urn:microsoft.com/office/officeart/2005/8/layout/cycle8"/>
    <dgm:cxn modelId="{FB7E7663-E94F-4508-9159-CFEB5A1D5E0D}" type="presParOf" srcId="{9361F71A-9339-4A93-A9B7-7CB42CDF4D6A}" destId="{C7D9B8F8-9B1D-434D-933B-0F766F04018E}" srcOrd="9" destOrd="0" presId="urn:microsoft.com/office/officeart/2005/8/layout/cycle8"/>
    <dgm:cxn modelId="{4838EE9E-4E96-4740-B1E6-B13FB1CCA971}" type="presParOf" srcId="{9361F71A-9339-4A93-A9B7-7CB42CDF4D6A}" destId="{E904C26E-439E-4D4B-8070-802E17F93C89}" srcOrd="10" destOrd="0" presId="urn:microsoft.com/office/officeart/2005/8/layout/cycle8"/>
    <dgm:cxn modelId="{8CD59172-DA29-4C66-AF52-0D51B872E6D9}" type="presParOf" srcId="{9361F71A-9339-4A93-A9B7-7CB42CDF4D6A}" destId="{323C4F7E-45A6-41B3-9C2C-16A4ACD779ED}" srcOrd="11" destOrd="0" presId="urn:microsoft.com/office/officeart/2005/8/layout/cycle8"/>
    <dgm:cxn modelId="{089E6735-9805-40AA-9D24-E7CD405FFBB6}" type="presParOf" srcId="{9361F71A-9339-4A93-A9B7-7CB42CDF4D6A}" destId="{07E0DDB7-ED38-4678-BF91-22278FBF3796}" srcOrd="12" destOrd="0" presId="urn:microsoft.com/office/officeart/2005/8/layout/cycle8"/>
    <dgm:cxn modelId="{11D6E517-9F7D-4A43-BA0C-1665AEC1C3EE}" type="presParOf" srcId="{9361F71A-9339-4A93-A9B7-7CB42CDF4D6A}" destId="{3CB86B75-7F2E-46BE-AD41-99A3C930AC80}" srcOrd="13" destOrd="0" presId="urn:microsoft.com/office/officeart/2005/8/layout/cycle8"/>
    <dgm:cxn modelId="{F37F7F18-FAB2-4099-8140-A5C6A2860FFF}" type="presParOf" srcId="{9361F71A-9339-4A93-A9B7-7CB42CDF4D6A}" destId="{D8C9053F-FE97-458D-BBAC-296A49FAE373}" srcOrd="14" destOrd="0" presId="urn:microsoft.com/office/officeart/2005/8/layout/cycle8"/>
    <dgm:cxn modelId="{4DAA68FA-86B8-42F9-AE1A-B1544CFE5854}" type="presParOf" srcId="{9361F71A-9339-4A93-A9B7-7CB42CDF4D6A}" destId="{045619E4-5A93-4049-89D4-CE916229C6FF}" srcOrd="15" destOrd="0" presId="urn:microsoft.com/office/officeart/2005/8/layout/cycle8"/>
    <dgm:cxn modelId="{C22E71E5-4F5D-4386-843C-D9084CA30023}" type="presParOf" srcId="{9361F71A-9339-4A93-A9B7-7CB42CDF4D6A}" destId="{9257D1C2-4F52-431F-8AC3-850610B1BED9}" srcOrd="16" destOrd="0" presId="urn:microsoft.com/office/officeart/2005/8/layout/cycle8"/>
    <dgm:cxn modelId="{8D49E8BE-9047-40DC-8665-97274670D5B0}" type="presParOf" srcId="{9361F71A-9339-4A93-A9B7-7CB42CDF4D6A}" destId="{4B08F06B-60C7-4265-80A7-B413E79398D4}" srcOrd="17" destOrd="0" presId="urn:microsoft.com/office/officeart/2005/8/layout/cycle8"/>
    <dgm:cxn modelId="{BBD041A7-4036-4CC2-A727-87EAF9D3B48E}" type="presParOf" srcId="{9361F71A-9339-4A93-A9B7-7CB42CDF4D6A}" destId="{E30AF71E-6395-46AE-88FC-1BEDC14AE77D}" srcOrd="18" destOrd="0" presId="urn:microsoft.com/office/officeart/2005/8/layout/cycle8"/>
    <dgm:cxn modelId="{2F7BE7E6-C043-4D96-AB68-745C611BEF08}" type="presParOf" srcId="{9361F71A-9339-4A93-A9B7-7CB42CDF4D6A}" destId="{2C594982-68F8-4A40-8309-512728789B44}" srcOrd="19" destOrd="0" presId="urn:microsoft.com/office/officeart/2005/8/layout/cycle8"/>
  </dgm:cxnLst>
  <dgm:bg>
    <a:pattFill prst="pct5">
      <a:fgClr>
        <a:schemeClr val="accent1"/>
      </a:fgClr>
      <a:bgClr>
        <a:schemeClr val="bg1"/>
      </a:bgClr>
    </a:pattFill>
    <a:effectLst/>
  </dgm:bg>
  <dgm:whole>
    <a:ln w="25400">
      <a:solidFill>
        <a:schemeClr val="accent1"/>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95F30-2FBE-4758-B074-C9F74F8DF51A}">
      <dsp:nvSpPr>
        <dsp:cNvPr id="0" name=""/>
        <dsp:cNvSpPr/>
      </dsp:nvSpPr>
      <dsp:spPr>
        <a:xfrm>
          <a:off x="807994" y="140331"/>
          <a:ext cx="4159802" cy="4159802"/>
        </a:xfrm>
        <a:prstGeom prst="pie">
          <a:avLst>
            <a:gd name="adj1" fmla="val 16200000"/>
            <a:gd name="adj2" fmla="val 0"/>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ln>
                <a:solidFill>
                  <a:schemeClr val="bg1"/>
                </a:solidFill>
              </a:ln>
              <a:solidFill>
                <a:schemeClr val="bg1"/>
              </a:solidFill>
              <a:effectLst>
                <a:outerShdw blurRad="38100" dist="38100" dir="2700000" algn="tl">
                  <a:srgbClr val="000000">
                    <a:alpha val="43137"/>
                  </a:srgbClr>
                </a:outerShdw>
              </a:effectLst>
            </a:rPr>
            <a:t>Minimize Disturbance</a:t>
          </a:r>
        </a:p>
      </dsp:txBody>
      <dsp:txXfrm>
        <a:off x="3016156" y="1002500"/>
        <a:ext cx="1535165" cy="1138993"/>
      </dsp:txXfrm>
    </dsp:sp>
    <dsp:sp modelId="{60074771-2266-432E-A6F9-ED02553D3E4A}">
      <dsp:nvSpPr>
        <dsp:cNvPr id="0" name=""/>
        <dsp:cNvSpPr/>
      </dsp:nvSpPr>
      <dsp:spPr>
        <a:xfrm>
          <a:off x="784782" y="295997"/>
          <a:ext cx="4159802" cy="4159802"/>
        </a:xfrm>
        <a:prstGeom prst="pie">
          <a:avLst>
            <a:gd name="adj1" fmla="val 0"/>
            <a:gd name="adj2" fmla="val 5400000"/>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0" kern="1200" dirty="0">
              <a:ln>
                <a:solidFill>
                  <a:schemeClr val="bg1"/>
                </a:solidFill>
              </a:ln>
              <a:solidFill>
                <a:schemeClr val="bg1">
                  <a:lumMod val="85000"/>
                </a:schemeClr>
              </a:solidFill>
            </a:rPr>
            <a:t>Maximize Soil Cover</a:t>
          </a:r>
          <a:endParaRPr lang="en-US" sz="2100" b="0" kern="1200" dirty="0">
            <a:ln>
              <a:solidFill>
                <a:schemeClr val="bg1"/>
              </a:solidFill>
            </a:ln>
          </a:endParaRPr>
        </a:p>
      </dsp:txBody>
      <dsp:txXfrm>
        <a:off x="2992944" y="2454638"/>
        <a:ext cx="1535165" cy="1138993"/>
      </dsp:txXfrm>
    </dsp:sp>
    <dsp:sp modelId="{DCE63EC1-4624-42BA-9972-40D90F5B1DA3}">
      <dsp:nvSpPr>
        <dsp:cNvPr id="0" name=""/>
        <dsp:cNvSpPr/>
      </dsp:nvSpPr>
      <dsp:spPr>
        <a:xfrm>
          <a:off x="645132" y="295997"/>
          <a:ext cx="4159802" cy="4159802"/>
        </a:xfrm>
        <a:prstGeom prst="pie">
          <a:avLst>
            <a:gd name="adj1" fmla="val 5400000"/>
            <a:gd name="adj2" fmla="val 10800000"/>
          </a:avLst>
        </a:prstGeom>
        <a:blipFill rotWithShape="0">
          <a:blip xmlns:r="http://schemas.openxmlformats.org/officeDocument/2006/relationships" r:embed="rId3">
            <a:extLst>
              <a:ext uri="{28A0092B-C50C-407E-A947-70E740481C1C}">
                <a14:useLocalDpi xmlns:a14="http://schemas.microsoft.com/office/drawing/2010/main"/>
              </a:ext>
            </a:extLst>
          </a:blip>
          <a:stretch>
            <a:fillRect/>
          </a:stretch>
        </a:blip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ln>
                <a:solidFill>
                  <a:schemeClr val="bg1"/>
                </a:solidFill>
              </a:ln>
              <a:solidFill>
                <a:schemeClr val="bg1"/>
              </a:solidFill>
              <a:effectLst>
                <a:outerShdw blurRad="38100" dist="38100" dir="2700000" algn="tl">
                  <a:srgbClr val="000000">
                    <a:alpha val="43137"/>
                  </a:srgbClr>
                </a:outerShdw>
              </a:effectLst>
            </a:rPr>
            <a:t>Maximize Biodiversity</a:t>
          </a:r>
        </a:p>
      </dsp:txBody>
      <dsp:txXfrm>
        <a:off x="1061607" y="2454638"/>
        <a:ext cx="1535165" cy="1138993"/>
      </dsp:txXfrm>
    </dsp:sp>
    <dsp:sp modelId="{07E0DDB7-ED38-4678-BF91-22278FBF3796}">
      <dsp:nvSpPr>
        <dsp:cNvPr id="0" name=""/>
        <dsp:cNvSpPr/>
      </dsp:nvSpPr>
      <dsp:spPr>
        <a:xfrm>
          <a:off x="659358" y="156347"/>
          <a:ext cx="4159802" cy="4159802"/>
        </a:xfrm>
        <a:prstGeom prst="pie">
          <a:avLst>
            <a:gd name="adj1" fmla="val 10800000"/>
            <a:gd name="adj2" fmla="val 16200000"/>
          </a:avLst>
        </a:prstGeom>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ln>
                <a:solidFill>
                  <a:schemeClr val="bg1"/>
                </a:solidFill>
              </a:ln>
              <a:solidFill>
                <a:schemeClr val="bg1"/>
              </a:solidFill>
              <a:effectLst>
                <a:outerShdw blurRad="38100" dist="38100" dir="2700000" algn="tl">
                  <a:srgbClr val="000000">
                    <a:alpha val="43137"/>
                  </a:srgbClr>
                </a:outerShdw>
              </a:effectLst>
            </a:rPr>
            <a:t>Provide Continuous Living Roots</a:t>
          </a:r>
        </a:p>
      </dsp:txBody>
      <dsp:txXfrm>
        <a:off x="1075834" y="1018515"/>
        <a:ext cx="1535165" cy="1138993"/>
      </dsp:txXfrm>
    </dsp:sp>
    <dsp:sp modelId="{9257D1C2-4F52-431F-8AC3-850610B1BED9}">
      <dsp:nvSpPr>
        <dsp:cNvPr id="0" name=""/>
        <dsp:cNvSpPr/>
      </dsp:nvSpPr>
      <dsp:spPr>
        <a:xfrm>
          <a:off x="550482" y="-91000"/>
          <a:ext cx="4674825" cy="4674825"/>
        </a:xfrm>
        <a:prstGeom prst="circularArrow">
          <a:avLst>
            <a:gd name="adj1" fmla="val 5085"/>
            <a:gd name="adj2" fmla="val 327528"/>
            <a:gd name="adj3" fmla="val 21272472"/>
            <a:gd name="adj4" fmla="val 16200000"/>
            <a:gd name="adj5" fmla="val 5932"/>
          </a:avLst>
        </a:prstGeom>
        <a:solidFill>
          <a:schemeClr val="accent3">
            <a:tint val="60000"/>
            <a:hueOff val="0"/>
            <a:satOff val="0"/>
            <a:lumOff val="0"/>
            <a:alphaOff val="0"/>
          </a:schemeClr>
        </a:solidFill>
        <a:ln>
          <a:solidFill>
            <a:schemeClr val="tx1"/>
          </a:solid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4B08F06B-60C7-4265-80A7-B413E79398D4}">
      <dsp:nvSpPr>
        <dsp:cNvPr id="0" name=""/>
        <dsp:cNvSpPr/>
      </dsp:nvSpPr>
      <dsp:spPr>
        <a:xfrm>
          <a:off x="527271" y="38486"/>
          <a:ext cx="4674825" cy="4674825"/>
        </a:xfrm>
        <a:prstGeom prst="circularArrow">
          <a:avLst>
            <a:gd name="adj1" fmla="val 5085"/>
            <a:gd name="adj2" fmla="val 327528"/>
            <a:gd name="adj3" fmla="val 5072472"/>
            <a:gd name="adj4" fmla="val 0"/>
            <a:gd name="adj5" fmla="val 5932"/>
          </a:avLst>
        </a:prstGeom>
        <a:solidFill>
          <a:schemeClr val="accent3">
            <a:tint val="60000"/>
            <a:hueOff val="0"/>
            <a:satOff val="0"/>
            <a:lumOff val="0"/>
            <a:alphaOff val="0"/>
          </a:schemeClr>
        </a:solidFill>
        <a:ln>
          <a:solidFill>
            <a:schemeClr val="tx1"/>
          </a:solid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E30AF71E-6395-46AE-88FC-1BEDC14AE77D}">
      <dsp:nvSpPr>
        <dsp:cNvPr id="0" name=""/>
        <dsp:cNvSpPr/>
      </dsp:nvSpPr>
      <dsp:spPr>
        <a:xfrm>
          <a:off x="387620" y="38486"/>
          <a:ext cx="4674825" cy="4674825"/>
        </a:xfrm>
        <a:prstGeom prst="circularArrow">
          <a:avLst>
            <a:gd name="adj1" fmla="val 5085"/>
            <a:gd name="adj2" fmla="val 327528"/>
            <a:gd name="adj3" fmla="val 10472472"/>
            <a:gd name="adj4" fmla="val 5400000"/>
            <a:gd name="adj5" fmla="val 5932"/>
          </a:avLst>
        </a:prstGeom>
        <a:solidFill>
          <a:schemeClr val="accent3">
            <a:tint val="60000"/>
            <a:hueOff val="0"/>
            <a:satOff val="0"/>
            <a:lumOff val="0"/>
            <a:alphaOff val="0"/>
          </a:schemeClr>
        </a:solidFill>
        <a:ln>
          <a:solidFill>
            <a:schemeClr val="tx1"/>
          </a:solid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2C594982-68F8-4A40-8309-512728789B44}">
      <dsp:nvSpPr>
        <dsp:cNvPr id="0" name=""/>
        <dsp:cNvSpPr/>
      </dsp:nvSpPr>
      <dsp:spPr>
        <a:xfrm>
          <a:off x="404792" y="-9631"/>
          <a:ext cx="4674825" cy="4674825"/>
        </a:xfrm>
        <a:prstGeom prst="circularArrow">
          <a:avLst>
            <a:gd name="adj1" fmla="val 5085"/>
            <a:gd name="adj2" fmla="val 327528"/>
            <a:gd name="adj3" fmla="val 15872472"/>
            <a:gd name="adj4" fmla="val 10800000"/>
            <a:gd name="adj5" fmla="val 5932"/>
          </a:avLst>
        </a:prstGeom>
        <a:solidFill>
          <a:schemeClr val="accent3">
            <a:tint val="60000"/>
            <a:hueOff val="0"/>
            <a:satOff val="0"/>
            <a:lumOff val="0"/>
            <a:alphaOff val="0"/>
          </a:schemeClr>
        </a:solidFill>
        <a:ln>
          <a:solidFill>
            <a:schemeClr val="tx1"/>
          </a:solid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0.25601</cdr:x>
      <cdr:y>0.94168</cdr:y>
    </cdr:from>
    <cdr:to>
      <cdr:x>0.44863</cdr:x>
      <cdr:y>0.97404</cdr:y>
    </cdr:to>
    <cdr:sp macro="" textlink="">
      <cdr:nvSpPr>
        <cdr:cNvPr id="2" name="TextBox 1">
          <a:extLst xmlns:a="http://schemas.openxmlformats.org/drawingml/2006/main">
            <a:ext uri="{FF2B5EF4-FFF2-40B4-BE49-F238E27FC236}">
              <a16:creationId xmlns:a16="http://schemas.microsoft.com/office/drawing/2014/main" id="{2E3FEEEF-740E-4E6E-A756-71325E4251D6}"/>
            </a:ext>
          </a:extLst>
        </cdr:cNvPr>
        <cdr:cNvSpPr txBox="1"/>
      </cdr:nvSpPr>
      <cdr:spPr>
        <a:xfrm xmlns:a="http://schemas.openxmlformats.org/drawingml/2006/main">
          <a:off x="2725127" y="5643758"/>
          <a:ext cx="2050473" cy="1939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Percent (%) of Total Cropland</a:t>
          </a:r>
        </a:p>
      </cdr:txBody>
    </cdr:sp>
  </cdr:relSizeAnchor>
</c:userShapes>
</file>

<file path=ppt/drawings/drawing2.xml><?xml version="1.0" encoding="utf-8"?>
<c:userShapes xmlns:c="http://schemas.openxmlformats.org/drawingml/2006/chart">
  <cdr:relSizeAnchor xmlns:cdr="http://schemas.openxmlformats.org/drawingml/2006/chartDrawing">
    <cdr:from>
      <cdr:x>0.24946</cdr:x>
      <cdr:y>0.93759</cdr:y>
    </cdr:from>
    <cdr:to>
      <cdr:x>0.44408</cdr:x>
      <cdr:y>0.96907</cdr:y>
    </cdr:to>
    <cdr:sp macro="" textlink="">
      <cdr:nvSpPr>
        <cdr:cNvPr id="2" name="TextBox 1">
          <a:extLst xmlns:a="http://schemas.openxmlformats.org/drawingml/2006/main">
            <a:ext uri="{FF2B5EF4-FFF2-40B4-BE49-F238E27FC236}">
              <a16:creationId xmlns:a16="http://schemas.microsoft.com/office/drawing/2014/main" id="{04E9F695-318C-4D84-BC21-312266EA1375}"/>
            </a:ext>
          </a:extLst>
        </cdr:cNvPr>
        <cdr:cNvSpPr txBox="1"/>
      </cdr:nvSpPr>
      <cdr:spPr>
        <a:xfrm xmlns:a="http://schemas.openxmlformats.org/drawingml/2006/main">
          <a:off x="2628146" y="5777685"/>
          <a:ext cx="2050473" cy="19396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Percent (%) of Total Cropland</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E35D8-9DA3-40F5-A65E-CC2944E038CE}" type="datetimeFigureOut">
              <a:rPr lang="en-US" smtClean="0"/>
              <a:t>8/14/2019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816450-8C1C-40E2-9F97-360DFE5F3C0E}" type="slidenum">
              <a:rPr lang="en-US" smtClean="0"/>
              <a:t>‹#›</a:t>
            </a:fld>
            <a:endParaRPr lang="en-US"/>
          </a:p>
        </p:txBody>
      </p:sp>
    </p:spTree>
    <p:extLst>
      <p:ext uri="{BB962C8B-B14F-4D97-AF65-F5344CB8AC3E}">
        <p14:creationId xmlns:p14="http://schemas.microsoft.com/office/powerpoint/2010/main" val="720550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Just like in your body, by doing the right thing consistently, results accumulate!</a:t>
            </a:r>
          </a:p>
          <a:p>
            <a:pPr defTabSz="931774"/>
            <a:endParaRPr lang="en-US" dirty="0"/>
          </a:p>
          <a:p>
            <a:pPr defTabSz="931774"/>
            <a:r>
              <a:rPr lang="en-US" dirty="0"/>
              <a:t>These pictures show a soil slice from a continuous silage field.  There were compaction layers every 2 inches like an accordion.  This field had a 2% slope and had water erosion down every tire track.  This is the first year of cover crops.  I could see root growth resistance at each compaction layer but penetration did occur.  </a:t>
            </a:r>
          </a:p>
          <a:p>
            <a:pPr defTabSz="931774"/>
            <a:endParaRPr lang="en-US" dirty="0"/>
          </a:p>
          <a:p>
            <a:pPr defTabSz="931774"/>
            <a:r>
              <a:rPr lang="en-US" dirty="0"/>
              <a:t>Next slide is the same field as these pictures.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6B6BB8-D317-48EF-8143-F211BD0236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92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high blood pressure and your heart is working too hard, you are not considered healthy.</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6B6BB8-D317-48EF-8143-F211BD0236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865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6B6BB8-D317-48EF-8143-F211BD0236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439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8622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5736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09854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8/14/2019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222860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48525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56086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072052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8/14/2019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2197317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479950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015576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8886167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62230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64717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88670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018836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28029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8/14/2019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8/14/2019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8/14/2019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8/14/2019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6130364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8.xml"/><Relationship Id="rId5" Type="http://schemas.openxmlformats.org/officeDocument/2006/relationships/image" Target="../media/image46.jpg"/><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8.xml"/><Relationship Id="rId5" Type="http://schemas.openxmlformats.org/officeDocument/2006/relationships/image" Target="../media/image50.jpg"/><Relationship Id="rId4" Type="http://schemas.openxmlformats.org/officeDocument/2006/relationships/image" Target="../media/image49.jpg"/></Relationships>
</file>

<file path=ppt/slides/_rels/slide1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5.jpg"/><Relationship Id="rId1" Type="http://schemas.openxmlformats.org/officeDocument/2006/relationships/slideLayout" Target="../slideLayouts/slideLayout18.xml"/><Relationship Id="rId4" Type="http://schemas.openxmlformats.org/officeDocument/2006/relationships/image" Target="../media/image56.jpg"/></Relationships>
</file>

<file path=ppt/slides/_rels/slide25.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8.jpg"/><Relationship Id="rId7" Type="http://schemas.openxmlformats.org/officeDocument/2006/relationships/image" Target="../media/image61.jpg"/><Relationship Id="rId2" Type="http://schemas.openxmlformats.org/officeDocument/2006/relationships/image" Target="../media/image57.JPG"/><Relationship Id="rId1" Type="http://schemas.openxmlformats.org/officeDocument/2006/relationships/slideLayout" Target="../slideLayouts/slideLayout18.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63.PNG"/><Relationship Id="rId1" Type="http://schemas.openxmlformats.org/officeDocument/2006/relationships/slideLayout" Target="../slideLayouts/slideLayout18.xml"/><Relationship Id="rId5" Type="http://schemas.openxmlformats.org/officeDocument/2006/relationships/image" Target="../media/image64.jp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ascr.usda.gov/how-file-program-discrimination-complaint"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nrcs.usda.gov/wps/portal/nrcs/site/ne/home/" TargetMode="External"/><Relationship Id="rId2" Type="http://schemas.openxmlformats.org/officeDocument/2006/relationships/hyperlink" Target="http://www.nrcs.usda.gov/clientgateway"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png"/><Relationship Id="rId7" Type="http://schemas.openxmlformats.org/officeDocument/2006/relationships/diagramColors" Target="../diagrams/colors1.xml"/><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11ECC6-8551-4768-8DFD-CD41AF420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8" name="Group 17">
            <a:extLst>
              <a:ext uri="{FF2B5EF4-FFF2-40B4-BE49-F238E27FC236}">
                <a16:creationId xmlns:a16="http://schemas.microsoft.com/office/drawing/2014/main" id="{93657592-CA60-4F45-B1A0-88AA772420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19" name="Straight Connector 18">
              <a:extLst>
                <a:ext uri="{FF2B5EF4-FFF2-40B4-BE49-F238E27FC236}">
                  <a16:creationId xmlns:a16="http://schemas.microsoft.com/office/drawing/2014/main" id="{6F47E2B4-7DA9-4312-A1F0-C48388B236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5B274F7-039F-4BFC-AA98-B51B1D6CB6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21" name="Rectangle 23">
              <a:extLst>
                <a:ext uri="{FF2B5EF4-FFF2-40B4-BE49-F238E27FC236}">
                  <a16:creationId xmlns:a16="http://schemas.microsoft.com/office/drawing/2014/main" id="{11A31103-C703-46C9-9D26-497A1ACD5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a:extLst>
                <a:ext uri="{FF2B5EF4-FFF2-40B4-BE49-F238E27FC236}">
                  <a16:creationId xmlns:a16="http://schemas.microsoft.com/office/drawing/2014/main" id="{382F955F-FC22-44B8-BDCF-B7758032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1F567692-F087-479A-8931-BD2869C3E4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a:extLst>
                <a:ext uri="{FF2B5EF4-FFF2-40B4-BE49-F238E27FC236}">
                  <a16:creationId xmlns:a16="http://schemas.microsoft.com/office/drawing/2014/main" id="{49B3E4CD-0738-4B9D-A14F-1E8694DD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a:extLst>
                <a:ext uri="{FF2B5EF4-FFF2-40B4-BE49-F238E27FC236}">
                  <a16:creationId xmlns:a16="http://schemas.microsoft.com/office/drawing/2014/main" id="{4753B851-AD90-4CCD-85D0-65AA6567D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EBF14868-A190-4E21-9522-8977C474C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BCBB4922-76EE-442B-A649-09873DCE7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62120A32-5FF3-47F1-9EEF-1806FD8485F5}"/>
              </a:ext>
            </a:extLst>
          </p:cNvPr>
          <p:cNvSpPr>
            <a:spLocks noGrp="1"/>
          </p:cNvSpPr>
          <p:nvPr>
            <p:ph type="ctrTitle"/>
          </p:nvPr>
        </p:nvSpPr>
        <p:spPr>
          <a:xfrm>
            <a:off x="158447" y="4396259"/>
            <a:ext cx="7563394" cy="1024415"/>
          </a:xfrm>
        </p:spPr>
        <p:txBody>
          <a:bodyPr>
            <a:normAutofit/>
          </a:bodyPr>
          <a:lstStyle/>
          <a:p>
            <a:pPr algn="ctr"/>
            <a:r>
              <a:rPr lang="en-US" dirty="0"/>
              <a:t>Healthy Soil</a:t>
            </a:r>
          </a:p>
        </p:txBody>
      </p:sp>
      <p:sp>
        <p:nvSpPr>
          <p:cNvPr id="29" name="Rectangle 28">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1" name="Picture 10">
            <a:extLst>
              <a:ext uri="{FF2B5EF4-FFF2-40B4-BE49-F238E27FC236}">
                <a16:creationId xmlns:a16="http://schemas.microsoft.com/office/drawing/2014/main" id="{DCAC8C40-D9D9-40F8-8474-58F82DB4F652}"/>
              </a:ext>
            </a:extLst>
          </p:cNvPr>
          <p:cNvPicPr>
            <a:picLocks noChangeAspect="1"/>
          </p:cNvPicPr>
          <p:nvPr/>
        </p:nvPicPr>
        <p:blipFill>
          <a:blip r:embed="rId2"/>
          <a:stretch>
            <a:fillRect/>
          </a:stretch>
        </p:blipFill>
        <p:spPr>
          <a:xfrm>
            <a:off x="88172" y="761905"/>
            <a:ext cx="2322598" cy="3096798"/>
          </a:xfrm>
          <a:prstGeom prst="rect">
            <a:avLst/>
          </a:prstGeom>
        </p:spPr>
      </p:pic>
      <p:pic>
        <p:nvPicPr>
          <p:cNvPr id="9" name="Picture 8">
            <a:extLst>
              <a:ext uri="{FF2B5EF4-FFF2-40B4-BE49-F238E27FC236}">
                <a16:creationId xmlns:a16="http://schemas.microsoft.com/office/drawing/2014/main" id="{BE8426F2-BE6F-4D05-A507-98621BC19921}"/>
              </a:ext>
            </a:extLst>
          </p:cNvPr>
          <p:cNvPicPr>
            <a:picLocks noChangeAspect="1"/>
          </p:cNvPicPr>
          <p:nvPr/>
        </p:nvPicPr>
        <p:blipFill>
          <a:blip r:embed="rId3"/>
          <a:stretch>
            <a:fillRect/>
          </a:stretch>
        </p:blipFill>
        <p:spPr>
          <a:xfrm>
            <a:off x="2504756" y="761905"/>
            <a:ext cx="2322599" cy="3096800"/>
          </a:xfrm>
          <a:prstGeom prst="rect">
            <a:avLst/>
          </a:prstGeom>
        </p:spPr>
      </p:pic>
      <p:pic>
        <p:nvPicPr>
          <p:cNvPr id="7" name="Picture 6">
            <a:extLst>
              <a:ext uri="{FF2B5EF4-FFF2-40B4-BE49-F238E27FC236}">
                <a16:creationId xmlns:a16="http://schemas.microsoft.com/office/drawing/2014/main" id="{DC1563AB-1E46-4FDD-BE3C-578E3B3F3915}"/>
              </a:ext>
            </a:extLst>
          </p:cNvPr>
          <p:cNvPicPr>
            <a:picLocks noChangeAspect="1"/>
          </p:cNvPicPr>
          <p:nvPr/>
        </p:nvPicPr>
        <p:blipFill>
          <a:blip r:embed="rId4"/>
          <a:stretch>
            <a:fillRect/>
          </a:stretch>
        </p:blipFill>
        <p:spPr>
          <a:xfrm>
            <a:off x="4948060" y="761905"/>
            <a:ext cx="2322598" cy="3096798"/>
          </a:xfrm>
          <a:prstGeom prst="rect">
            <a:avLst/>
          </a:prstGeom>
        </p:spPr>
      </p:pic>
      <p:pic>
        <p:nvPicPr>
          <p:cNvPr id="28" name="Picture 27">
            <a:extLst>
              <a:ext uri="{FF2B5EF4-FFF2-40B4-BE49-F238E27FC236}">
                <a16:creationId xmlns:a16="http://schemas.microsoft.com/office/drawing/2014/main" id="{68573F1E-BC23-4F28-8B32-E3CDE96A13FD}"/>
              </a:ext>
            </a:extLst>
          </p:cNvPr>
          <p:cNvPicPr>
            <a:picLocks noChangeAspect="1"/>
          </p:cNvPicPr>
          <p:nvPr/>
        </p:nvPicPr>
        <p:blipFill>
          <a:blip r:embed="rId5"/>
          <a:stretch>
            <a:fillRect/>
          </a:stretch>
        </p:blipFill>
        <p:spPr>
          <a:xfrm>
            <a:off x="9791578" y="771655"/>
            <a:ext cx="2315286" cy="3087048"/>
          </a:xfrm>
          <a:prstGeom prst="rect">
            <a:avLst/>
          </a:prstGeom>
        </p:spPr>
      </p:pic>
      <p:sp>
        <p:nvSpPr>
          <p:cNvPr id="31" name="Subtitle 2">
            <a:extLst>
              <a:ext uri="{FF2B5EF4-FFF2-40B4-BE49-F238E27FC236}">
                <a16:creationId xmlns:a16="http://schemas.microsoft.com/office/drawing/2014/main" id="{BC3FDFAC-FCC5-46A0-8E4D-F6FC89D4970A}"/>
              </a:ext>
            </a:extLst>
          </p:cNvPr>
          <p:cNvSpPr txBox="1">
            <a:spLocks/>
          </p:cNvSpPr>
          <p:nvPr/>
        </p:nvSpPr>
        <p:spPr>
          <a:xfrm>
            <a:off x="956727" y="5348895"/>
            <a:ext cx="6691341" cy="1096899"/>
          </a:xfrm>
          <a:prstGeom prst="rect">
            <a:avLst/>
          </a:prstGeom>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a:ea typeface="+mn-ea"/>
                <a:cs typeface="+mn-cs"/>
              </a:rPr>
              <a:t>The Nebraska NRCS Soil Health Initiative</a:t>
            </a:r>
          </a:p>
          <a:p>
            <a:pPr marL="0" marR="0" lvl="0" indent="0" algn="ctr"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a:ea typeface="+mn-ea"/>
                <a:cs typeface="+mn-cs"/>
              </a:rPr>
              <a:t>and USDA/NRCS Farm Bill Programs</a:t>
            </a:r>
          </a:p>
        </p:txBody>
      </p:sp>
      <p:sp>
        <p:nvSpPr>
          <p:cNvPr id="4" name="Subtitle 3">
            <a:extLst>
              <a:ext uri="{FF2B5EF4-FFF2-40B4-BE49-F238E27FC236}">
                <a16:creationId xmlns:a16="http://schemas.microsoft.com/office/drawing/2014/main" id="{E33BEEC9-F10D-4FA5-8C1D-2CE064301CC8}"/>
              </a:ext>
            </a:extLst>
          </p:cNvPr>
          <p:cNvSpPr>
            <a:spLocks noGrp="1"/>
          </p:cNvSpPr>
          <p:nvPr>
            <p:ph type="subTitle" idx="1"/>
          </p:nvPr>
        </p:nvSpPr>
        <p:spPr>
          <a:xfrm>
            <a:off x="-907083" y="6396225"/>
            <a:ext cx="7766936" cy="1096899"/>
          </a:xfrm>
        </p:spPr>
        <p:txBody>
          <a:bodyPr/>
          <a:lstStyle/>
          <a:p>
            <a:r>
              <a:rPr lang="en-US" dirty="0">
                <a:solidFill>
                  <a:schemeClr val="bg1"/>
                </a:solidFill>
              </a:rPr>
              <a:t>By Aaron Hird, NE NRCS Soil Health Specialist</a:t>
            </a:r>
          </a:p>
          <a:p>
            <a:endParaRPr lang="en-US" dirty="0"/>
          </a:p>
        </p:txBody>
      </p:sp>
      <p:pic>
        <p:nvPicPr>
          <p:cNvPr id="6" name="Picture 5">
            <a:extLst>
              <a:ext uri="{FF2B5EF4-FFF2-40B4-BE49-F238E27FC236}">
                <a16:creationId xmlns:a16="http://schemas.microsoft.com/office/drawing/2014/main" id="{4DA19B4F-6360-43F4-AABB-AAB9B3EA9BF0}"/>
              </a:ext>
            </a:extLst>
          </p:cNvPr>
          <p:cNvPicPr>
            <a:picLocks noChangeAspect="1"/>
          </p:cNvPicPr>
          <p:nvPr/>
        </p:nvPicPr>
        <p:blipFill>
          <a:blip r:embed="rId6"/>
          <a:stretch>
            <a:fillRect/>
          </a:stretch>
        </p:blipFill>
        <p:spPr>
          <a:xfrm>
            <a:off x="7381421" y="761905"/>
            <a:ext cx="2322598" cy="3096797"/>
          </a:xfrm>
          <a:prstGeom prst="rect">
            <a:avLst/>
          </a:prstGeom>
        </p:spPr>
      </p:pic>
    </p:spTree>
    <p:extLst>
      <p:ext uri="{BB962C8B-B14F-4D97-AF65-F5344CB8AC3E}">
        <p14:creationId xmlns:p14="http://schemas.microsoft.com/office/powerpoint/2010/main" val="3128988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10">
            <a:extLst>
              <a:ext uri="{FF2B5EF4-FFF2-40B4-BE49-F238E27FC236}">
                <a16:creationId xmlns:a16="http://schemas.microsoft.com/office/drawing/2014/main" id="{5EA39187-0197-4C1D-BE4A-06B353C7B2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9E0FD730-D6BC-440A-89CF-7AA0C22C2F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12">
              <a:extLst>
                <a:ext uri="{FF2B5EF4-FFF2-40B4-BE49-F238E27FC236}">
                  <a16:creationId xmlns:a16="http://schemas.microsoft.com/office/drawing/2014/main" id="{31382DE6-64CB-4577-89E8-47941290A9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ABD17EF-A676-4770-A8C8-E83BA0230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80D4582-A9DE-4A6E-8537-EFC4F860C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D66B8CF3-0959-4E8D-8F3A-AF62F21D9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97D4D559-2783-4E84-BB73-7F51D0235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8834FE36-E841-40B5-9465-1CFC99ED5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1A4197A1-AE79-4DC1-9E3A-845B40BA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26F6688-CBD0-42EE-9B90-25100FE89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EF23F9BB-FC2E-48BA-8E63-A4436C28D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Content Placeholder 5">
            <a:extLst>
              <a:ext uri="{FF2B5EF4-FFF2-40B4-BE49-F238E27FC236}">
                <a16:creationId xmlns:a16="http://schemas.microsoft.com/office/drawing/2014/main" id="{D7E269BB-B4F4-4EFD-B6E4-8F768E2F5190}"/>
              </a:ext>
            </a:extLst>
          </p:cNvPr>
          <p:cNvPicPr>
            <a:picLocks noChangeAspect="1"/>
          </p:cNvPicPr>
          <p:nvPr/>
        </p:nvPicPr>
        <p:blipFill rotWithShape="1">
          <a:blip r:embed="rId2"/>
          <a:srcRect t="9685" r="2" b="2"/>
          <a:stretch/>
        </p:blipFill>
        <p:spPr>
          <a:xfrm>
            <a:off x="332680" y="-1"/>
            <a:ext cx="5062280" cy="3429000"/>
          </a:xfrm>
          <a:custGeom>
            <a:avLst/>
            <a:gdLst>
              <a:gd name="connsiteX0" fmla="*/ 509916 w 5062280"/>
              <a:gd name="connsiteY0" fmla="*/ 0 h 3429000"/>
              <a:gd name="connsiteX1" fmla="*/ 5062280 w 5062280"/>
              <a:gd name="connsiteY1" fmla="*/ 0 h 3429000"/>
              <a:gd name="connsiteX2" fmla="*/ 5062280 w 5062280"/>
              <a:gd name="connsiteY2" fmla="*/ 21851 h 3429000"/>
              <a:gd name="connsiteX3" fmla="*/ 4549416 w 5062280"/>
              <a:gd name="connsiteY3" fmla="*/ 3429000 h 3429000"/>
              <a:gd name="connsiteX4" fmla="*/ 0 w 506228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2280" h="3429000">
                <a:moveTo>
                  <a:pt x="509916" y="0"/>
                </a:moveTo>
                <a:lnTo>
                  <a:pt x="5062280" y="0"/>
                </a:lnTo>
                <a:lnTo>
                  <a:pt x="5062280" y="21851"/>
                </a:lnTo>
                <a:lnTo>
                  <a:pt x="4549416" y="3429000"/>
                </a:lnTo>
                <a:lnTo>
                  <a:pt x="0" y="3429000"/>
                </a:lnTo>
                <a:close/>
              </a:path>
            </a:pathLst>
          </a:custGeom>
        </p:spPr>
      </p:pic>
      <p:pic>
        <p:nvPicPr>
          <p:cNvPr id="6" name="Picture 5">
            <a:extLst>
              <a:ext uri="{FF2B5EF4-FFF2-40B4-BE49-F238E27FC236}">
                <a16:creationId xmlns:a16="http://schemas.microsoft.com/office/drawing/2014/main" id="{4BA4E888-D49A-4FE9-BD56-45B619861375}"/>
              </a:ext>
            </a:extLst>
          </p:cNvPr>
          <p:cNvPicPr>
            <a:picLocks noChangeAspect="1"/>
          </p:cNvPicPr>
          <p:nvPr/>
        </p:nvPicPr>
        <p:blipFill rotWithShape="1">
          <a:blip r:embed="rId3"/>
          <a:srcRect t="34718" r="3" b="12606"/>
          <a:stretch/>
        </p:blipFill>
        <p:spPr>
          <a:xfrm>
            <a:off x="20" y="3428999"/>
            <a:ext cx="4882076" cy="3429001"/>
          </a:xfrm>
          <a:custGeom>
            <a:avLst/>
            <a:gdLst>
              <a:gd name="connsiteX0" fmla="*/ 332680 w 4882096"/>
              <a:gd name="connsiteY0" fmla="*/ 0 h 3429001"/>
              <a:gd name="connsiteX1" fmla="*/ 4882096 w 4882096"/>
              <a:gd name="connsiteY1" fmla="*/ 0 h 3429001"/>
              <a:gd name="connsiteX2" fmla="*/ 4365943 w 4882096"/>
              <a:gd name="connsiteY2" fmla="*/ 3429001 h 3429001"/>
              <a:gd name="connsiteX3" fmla="*/ 0 w 4882096"/>
              <a:gd name="connsiteY3" fmla="*/ 3429001 h 3429001"/>
              <a:gd name="connsiteX4" fmla="*/ 0 w 4882096"/>
              <a:gd name="connsiteY4" fmla="*/ 2237155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096" h="3429001">
                <a:moveTo>
                  <a:pt x="332680" y="0"/>
                </a:moveTo>
                <a:lnTo>
                  <a:pt x="4882096" y="0"/>
                </a:lnTo>
                <a:lnTo>
                  <a:pt x="4365943" y="3429001"/>
                </a:lnTo>
                <a:lnTo>
                  <a:pt x="0" y="3429001"/>
                </a:lnTo>
                <a:lnTo>
                  <a:pt x="0" y="2237155"/>
                </a:lnTo>
                <a:close/>
              </a:path>
            </a:pathLst>
          </a:custGeom>
        </p:spPr>
      </p:pic>
      <p:cxnSp>
        <p:nvCxnSpPr>
          <p:cNvPr id="23" name="Straight Connector 22">
            <a:extLst>
              <a:ext uri="{FF2B5EF4-FFF2-40B4-BE49-F238E27FC236}">
                <a16:creationId xmlns:a16="http://schemas.microsoft.com/office/drawing/2014/main" id="{2EC607CC-319E-425D-8A0C-EC6E84F6C3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33493"/>
            <a:ext cx="45494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D33990CD-8FA6-4132-9406-7D2534F00156}"/>
              </a:ext>
            </a:extLst>
          </p:cNvPr>
          <p:cNvSpPr>
            <a:spLocks noGrp="1"/>
          </p:cNvSpPr>
          <p:nvPr>
            <p:ph type="title"/>
          </p:nvPr>
        </p:nvSpPr>
        <p:spPr>
          <a:xfrm>
            <a:off x="6860620" y="1905651"/>
            <a:ext cx="1129294" cy="548391"/>
          </a:xfrm>
        </p:spPr>
        <p:txBody>
          <a:bodyPr vert="horz" lIns="91440" tIns="45720" rIns="91440" bIns="45720" rtlCol="0" anchor="b">
            <a:normAutofit fontScale="90000"/>
          </a:bodyPr>
          <a:lstStyle/>
          <a:p>
            <a:pPr algn="r">
              <a:lnSpc>
                <a:spcPct val="90000"/>
              </a:lnSpc>
            </a:pPr>
            <a:r>
              <a:rPr lang="en-US" sz="3400" dirty="0"/>
              <a:t>EQIP</a:t>
            </a:r>
          </a:p>
        </p:txBody>
      </p:sp>
      <p:sp>
        <p:nvSpPr>
          <p:cNvPr id="27" name="Content Placeholder 2">
            <a:extLst>
              <a:ext uri="{FF2B5EF4-FFF2-40B4-BE49-F238E27FC236}">
                <a16:creationId xmlns:a16="http://schemas.microsoft.com/office/drawing/2014/main" id="{454B985F-4A6B-4252-AD43-4418DF2FC9CC}"/>
              </a:ext>
            </a:extLst>
          </p:cNvPr>
          <p:cNvSpPr txBox="1">
            <a:spLocks/>
          </p:cNvSpPr>
          <p:nvPr/>
        </p:nvSpPr>
        <p:spPr>
          <a:xfrm>
            <a:off x="5000867" y="2526964"/>
            <a:ext cx="5250479" cy="3729955"/>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200" b="0" i="0" u="none" strike="noStrike" kern="1200" cap="none" spc="0" normalizeH="0" baseline="0" noProof="0" dirty="0">
                <a:ln>
                  <a:noFill/>
                </a:ln>
                <a:solidFill>
                  <a:srgbClr val="90C226"/>
                </a:solidFill>
                <a:effectLst/>
                <a:uLnTx/>
                <a:uFillTx/>
                <a:latin typeface="Trebuchet MS" panose="020B0603020202020204"/>
                <a:ea typeface="+mn-ea"/>
                <a:cs typeface="+mn-cs"/>
              </a:rPr>
              <a:t>Soil Health Management System </a:t>
            </a:r>
            <a:r>
              <a:rPr kumimoji="0" lang="en-US" sz="2000" b="1" i="0" u="none" strike="noStrike" kern="1200" cap="none" spc="0" normalizeH="0" baseline="0" noProof="0" dirty="0">
                <a:ln>
                  <a:noFill/>
                </a:ln>
                <a:solidFill>
                  <a:srgbClr val="EBEBEB">
                    <a:lumMod val="50000"/>
                  </a:srgbClr>
                </a:solidFill>
                <a:effectLst/>
                <a:uLnTx/>
                <a:uFillTx/>
                <a:latin typeface="Trebuchet MS" panose="020B0603020202020204"/>
                <a:ea typeface="+mn-ea"/>
                <a:cs typeface="+mn-cs"/>
              </a:rPr>
              <a:t>Applying the Soil Health Principles</a:t>
            </a:r>
          </a:p>
          <a:p>
            <a:pPr marL="342900" marR="0" lvl="0" indent="-342900" algn="l" defTabSz="457200" rtl="0" eaLnBrk="1" fontAlgn="auto" latinLnBrk="0" hangingPunct="1">
              <a:lnSpc>
                <a:spcPct val="100000"/>
              </a:lnSpc>
              <a:spcBef>
                <a:spcPts val="1000"/>
              </a:spcBef>
              <a:spcAft>
                <a:spcPts val="0"/>
              </a:spcAft>
              <a:buClr>
                <a:srgbClr val="90C226"/>
              </a:buClr>
              <a:buSzPct val="80000"/>
              <a:buFontTx/>
              <a:buChar char="-"/>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Trebuchet MS" panose="020B0603020202020204"/>
                <a:ea typeface="+mn-ea"/>
                <a:cs typeface="+mn-cs"/>
              </a:rPr>
              <a:t>Conservation Crop Rotation (328)</a:t>
            </a:r>
          </a:p>
          <a:p>
            <a:pPr marL="342900" marR="0" lvl="0" indent="-342900" algn="l" defTabSz="457200" rtl="0" eaLnBrk="1" fontAlgn="auto" latinLnBrk="0" hangingPunct="1">
              <a:lnSpc>
                <a:spcPct val="100000"/>
              </a:lnSpc>
              <a:spcBef>
                <a:spcPts val="1000"/>
              </a:spcBef>
              <a:spcAft>
                <a:spcPts val="0"/>
              </a:spcAft>
              <a:buClr>
                <a:srgbClr val="90C226"/>
              </a:buClr>
              <a:buSzPct val="80000"/>
              <a:buFontTx/>
              <a:buChar char="-"/>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Trebuchet MS" panose="020B0603020202020204"/>
                <a:ea typeface="+mn-ea"/>
                <a:cs typeface="+mn-cs"/>
              </a:rPr>
              <a:t>Residue and Tillage Management (329)</a:t>
            </a:r>
          </a:p>
          <a:p>
            <a:pPr marL="342900" marR="0" lvl="0" indent="-342900" algn="l" defTabSz="457200" rtl="0" eaLnBrk="1" fontAlgn="auto" latinLnBrk="0" hangingPunct="1">
              <a:lnSpc>
                <a:spcPct val="100000"/>
              </a:lnSpc>
              <a:spcBef>
                <a:spcPts val="1000"/>
              </a:spcBef>
              <a:spcAft>
                <a:spcPts val="0"/>
              </a:spcAft>
              <a:buClr>
                <a:srgbClr val="90C226"/>
              </a:buClr>
              <a:buSzPct val="80000"/>
              <a:buFontTx/>
              <a:buChar char="-"/>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Trebuchet MS" panose="020B0603020202020204"/>
                <a:ea typeface="+mn-ea"/>
                <a:cs typeface="+mn-cs"/>
              </a:rPr>
              <a:t>Cover Crops (340) – Field wide or Critical Area</a:t>
            </a:r>
          </a:p>
          <a:p>
            <a:pPr marL="342900" marR="0" lvl="0" indent="-342900" algn="l" defTabSz="457200" rtl="0" eaLnBrk="1" fontAlgn="auto" latinLnBrk="0" hangingPunct="1">
              <a:lnSpc>
                <a:spcPct val="100000"/>
              </a:lnSpc>
              <a:spcBef>
                <a:spcPts val="1000"/>
              </a:spcBef>
              <a:spcAft>
                <a:spcPts val="0"/>
              </a:spcAft>
              <a:buClr>
                <a:srgbClr val="90C226"/>
              </a:buClr>
              <a:buSzPct val="80000"/>
              <a:buFontTx/>
              <a:buChar char="-"/>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Trebuchet MS" panose="020B0603020202020204"/>
                <a:ea typeface="+mn-ea"/>
                <a:cs typeface="+mn-cs"/>
              </a:rPr>
              <a:t>Forage and Biomass Planting (512)</a:t>
            </a:r>
          </a:p>
          <a:p>
            <a:pPr marL="342900" marR="0" lvl="0" indent="-342900" algn="l" defTabSz="457200" rtl="0" eaLnBrk="1" fontAlgn="auto" latinLnBrk="0" hangingPunct="1">
              <a:lnSpc>
                <a:spcPct val="100000"/>
              </a:lnSpc>
              <a:spcBef>
                <a:spcPts val="1000"/>
              </a:spcBef>
              <a:spcAft>
                <a:spcPts val="0"/>
              </a:spcAft>
              <a:buClr>
                <a:srgbClr val="90C226"/>
              </a:buClr>
              <a:buSzPct val="80000"/>
              <a:buFontTx/>
              <a:buChar char="-"/>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Trebuchet MS" panose="020B0603020202020204"/>
                <a:ea typeface="+mn-ea"/>
                <a:cs typeface="+mn-cs"/>
              </a:rPr>
              <a:t>Prescribed Grazing (528)</a:t>
            </a:r>
          </a:p>
          <a:p>
            <a:pPr marL="342900" marR="0" lvl="0" indent="-342900" algn="l" defTabSz="457200" rtl="0" eaLnBrk="1" fontAlgn="auto" latinLnBrk="0" hangingPunct="1">
              <a:lnSpc>
                <a:spcPct val="100000"/>
              </a:lnSpc>
              <a:spcBef>
                <a:spcPts val="1000"/>
              </a:spcBef>
              <a:spcAft>
                <a:spcPts val="0"/>
              </a:spcAft>
              <a:buClr>
                <a:srgbClr val="90C226"/>
              </a:buClr>
              <a:buSzPct val="80000"/>
              <a:buFontTx/>
              <a:buChar char="-"/>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Trebuchet MS" panose="020B0603020202020204"/>
                <a:ea typeface="+mn-ea"/>
                <a:cs typeface="+mn-cs"/>
              </a:rPr>
              <a:t>All Other Supporting Structural Practices…</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en-US" sz="1800" b="0" i="0" u="none" strike="noStrike" kern="1200" cap="none" spc="0" normalizeH="0" baseline="0" noProof="0" dirty="0">
              <a:ln>
                <a:noFill/>
              </a:ln>
              <a:solidFill>
                <a:prstClr val="black">
                  <a:lumMod val="50000"/>
                  <a:lumOff val="50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en-US" sz="1800" b="0" i="0" u="none" strike="noStrike" kern="1200" cap="none" spc="0" normalizeH="0" baseline="0" noProof="0" dirty="0">
              <a:ln>
                <a:noFill/>
              </a:ln>
              <a:solidFill>
                <a:prstClr val="black">
                  <a:lumMod val="50000"/>
                  <a:lumOff val="50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815347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EFA93DD7-93F1-4CE0-A9C0-EB7584EC1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3" name="Picture 12">
            <a:extLst>
              <a:ext uri="{FF2B5EF4-FFF2-40B4-BE49-F238E27FC236}">
                <a16:creationId xmlns:a16="http://schemas.microsoft.com/office/drawing/2014/main" id="{BBD012E7-249B-4777-8F19-2B70FBE7D7E1}"/>
              </a:ext>
            </a:extLst>
          </p:cNvPr>
          <p:cNvPicPr>
            <a:picLocks noChangeAspect="1"/>
          </p:cNvPicPr>
          <p:nvPr/>
        </p:nvPicPr>
        <p:blipFill rotWithShape="1">
          <a:blip r:embed="rId2"/>
          <a:srcRect l="7752" r="23487" b="-3"/>
          <a:stretch/>
        </p:blipFill>
        <p:spPr>
          <a:xfrm>
            <a:off x="2957361" y="10"/>
            <a:ext cx="3151431" cy="3437494"/>
          </a:xfrm>
          <a:custGeom>
            <a:avLst/>
            <a:gdLst>
              <a:gd name="connsiteX0" fmla="*/ 514552 w 3151431"/>
              <a:gd name="connsiteY0" fmla="*/ 0 h 3437504"/>
              <a:gd name="connsiteX1" fmla="*/ 2008047 w 3151431"/>
              <a:gd name="connsiteY1" fmla="*/ 0 h 3437504"/>
              <a:gd name="connsiteX2" fmla="*/ 2008047 w 3151431"/>
              <a:gd name="connsiteY2" fmla="*/ 1 h 3437504"/>
              <a:gd name="connsiteX3" fmla="*/ 3151431 w 3151431"/>
              <a:gd name="connsiteY3" fmla="*/ 1 h 3437504"/>
              <a:gd name="connsiteX4" fmla="*/ 2637972 w 3151431"/>
              <a:gd name="connsiteY4" fmla="*/ 3437504 h 3437504"/>
              <a:gd name="connsiteX5" fmla="*/ 0 w 3151431"/>
              <a:gd name="connsiteY5" fmla="*/ 3437504 h 343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1431" h="3437504">
                <a:moveTo>
                  <a:pt x="514552" y="0"/>
                </a:moveTo>
                <a:lnTo>
                  <a:pt x="2008047" y="0"/>
                </a:lnTo>
                <a:lnTo>
                  <a:pt x="2008047" y="1"/>
                </a:lnTo>
                <a:lnTo>
                  <a:pt x="3151431" y="1"/>
                </a:lnTo>
                <a:lnTo>
                  <a:pt x="2637972" y="3437504"/>
                </a:lnTo>
                <a:lnTo>
                  <a:pt x="0" y="3437504"/>
                </a:lnTo>
                <a:close/>
              </a:path>
            </a:pathLst>
          </a:custGeom>
        </p:spPr>
      </p:pic>
      <p:pic>
        <p:nvPicPr>
          <p:cNvPr id="9" name="Picture 8">
            <a:extLst>
              <a:ext uri="{FF2B5EF4-FFF2-40B4-BE49-F238E27FC236}">
                <a16:creationId xmlns:a16="http://schemas.microsoft.com/office/drawing/2014/main" id="{42AA70B0-C807-451D-90C4-EECED850DF04}"/>
              </a:ext>
            </a:extLst>
          </p:cNvPr>
          <p:cNvPicPr>
            <a:picLocks noChangeAspect="1"/>
          </p:cNvPicPr>
          <p:nvPr/>
        </p:nvPicPr>
        <p:blipFill rotWithShape="1">
          <a:blip r:embed="rId3"/>
          <a:srcRect l="20025" r="11172" b="-3"/>
          <a:stretch/>
        </p:blipFill>
        <p:spPr>
          <a:xfrm>
            <a:off x="319203" y="10"/>
            <a:ext cx="3153384" cy="3437494"/>
          </a:xfrm>
          <a:custGeom>
            <a:avLst/>
            <a:gdLst>
              <a:gd name="connsiteX0" fmla="*/ 511180 w 3153384"/>
              <a:gd name="connsiteY0" fmla="*/ 0 h 3437504"/>
              <a:gd name="connsiteX1" fmla="*/ 3153384 w 3153384"/>
              <a:gd name="connsiteY1" fmla="*/ 0 h 3437504"/>
              <a:gd name="connsiteX2" fmla="*/ 2638832 w 3153384"/>
              <a:gd name="connsiteY2" fmla="*/ 3437504 h 3437504"/>
              <a:gd name="connsiteX3" fmla="*/ 0 w 3153384"/>
              <a:gd name="connsiteY3" fmla="*/ 3437504 h 3437504"/>
            </a:gdLst>
            <a:ahLst/>
            <a:cxnLst>
              <a:cxn ang="0">
                <a:pos x="connsiteX0" y="connsiteY0"/>
              </a:cxn>
              <a:cxn ang="0">
                <a:pos x="connsiteX1" y="connsiteY1"/>
              </a:cxn>
              <a:cxn ang="0">
                <a:pos x="connsiteX2" y="connsiteY2"/>
              </a:cxn>
              <a:cxn ang="0">
                <a:pos x="connsiteX3" y="connsiteY3"/>
              </a:cxn>
            </a:cxnLst>
            <a:rect l="l" t="t" r="r" b="b"/>
            <a:pathLst>
              <a:path w="3153384" h="3437504">
                <a:moveTo>
                  <a:pt x="511180" y="0"/>
                </a:moveTo>
                <a:lnTo>
                  <a:pt x="3153384" y="0"/>
                </a:lnTo>
                <a:lnTo>
                  <a:pt x="2638832" y="3437504"/>
                </a:lnTo>
                <a:lnTo>
                  <a:pt x="0" y="3437504"/>
                </a:lnTo>
                <a:close/>
              </a:path>
            </a:pathLst>
          </a:custGeom>
        </p:spPr>
      </p:pic>
      <p:pic>
        <p:nvPicPr>
          <p:cNvPr id="11" name="Picture 10">
            <a:extLst>
              <a:ext uri="{FF2B5EF4-FFF2-40B4-BE49-F238E27FC236}">
                <a16:creationId xmlns:a16="http://schemas.microsoft.com/office/drawing/2014/main" id="{7615CE95-16BC-4BA6-BB58-E5B0468984DD}"/>
              </a:ext>
            </a:extLst>
          </p:cNvPr>
          <p:cNvPicPr>
            <a:picLocks noChangeAspect="1"/>
          </p:cNvPicPr>
          <p:nvPr/>
        </p:nvPicPr>
        <p:blipFill rotWithShape="1">
          <a:blip r:embed="rId4"/>
          <a:srcRect t="5331" r="1" b="7899"/>
          <a:stretch/>
        </p:blipFill>
        <p:spPr>
          <a:xfrm>
            <a:off x="1" y="3437504"/>
            <a:ext cx="2956476" cy="3420496"/>
          </a:xfrm>
          <a:custGeom>
            <a:avLst/>
            <a:gdLst>
              <a:gd name="connsiteX0" fmla="*/ 319202 w 2956476"/>
              <a:gd name="connsiteY0" fmla="*/ 0 h 3420496"/>
              <a:gd name="connsiteX1" fmla="*/ 2956476 w 2956476"/>
              <a:gd name="connsiteY1" fmla="*/ 0 h 3420496"/>
              <a:gd name="connsiteX2" fmla="*/ 2444471 w 2956476"/>
              <a:gd name="connsiteY2" fmla="*/ 3420496 h 3420496"/>
              <a:gd name="connsiteX3" fmla="*/ 0 w 2956476"/>
              <a:gd name="connsiteY3" fmla="*/ 3420496 h 3420496"/>
              <a:gd name="connsiteX4" fmla="*/ 0 w 2956476"/>
              <a:gd name="connsiteY4" fmla="*/ 2146516 h 3420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476" h="3420496">
                <a:moveTo>
                  <a:pt x="319202" y="0"/>
                </a:moveTo>
                <a:lnTo>
                  <a:pt x="2956476" y="0"/>
                </a:lnTo>
                <a:lnTo>
                  <a:pt x="2444471" y="3420496"/>
                </a:lnTo>
                <a:lnTo>
                  <a:pt x="0" y="3420496"/>
                </a:lnTo>
                <a:lnTo>
                  <a:pt x="0" y="2146516"/>
                </a:lnTo>
                <a:close/>
              </a:path>
            </a:pathLst>
          </a:custGeom>
        </p:spPr>
      </p:pic>
      <p:pic>
        <p:nvPicPr>
          <p:cNvPr id="5" name="Picture 4">
            <a:extLst>
              <a:ext uri="{FF2B5EF4-FFF2-40B4-BE49-F238E27FC236}">
                <a16:creationId xmlns:a16="http://schemas.microsoft.com/office/drawing/2014/main" id="{A1631E78-0D93-4346-8AFF-8F0459D6EFEA}"/>
              </a:ext>
            </a:extLst>
          </p:cNvPr>
          <p:cNvPicPr>
            <a:picLocks noChangeAspect="1"/>
          </p:cNvPicPr>
          <p:nvPr/>
        </p:nvPicPr>
        <p:blipFill rotWithShape="1">
          <a:blip r:embed="rId5"/>
          <a:srcRect l="12756" r="18144" b="3"/>
          <a:stretch/>
        </p:blipFill>
        <p:spPr>
          <a:xfrm>
            <a:off x="2443799" y="3437504"/>
            <a:ext cx="3151535" cy="3420496"/>
          </a:xfrm>
          <a:custGeom>
            <a:avLst/>
            <a:gdLst>
              <a:gd name="connsiteX0" fmla="*/ 512005 w 3151535"/>
              <a:gd name="connsiteY0" fmla="*/ 0 h 3420496"/>
              <a:gd name="connsiteX1" fmla="*/ 3151535 w 3151535"/>
              <a:gd name="connsiteY1" fmla="*/ 0 h 3420496"/>
              <a:gd name="connsiteX2" fmla="*/ 2640616 w 3151535"/>
              <a:gd name="connsiteY2" fmla="*/ 3420496 h 3420496"/>
              <a:gd name="connsiteX3" fmla="*/ 0 w 3151535"/>
              <a:gd name="connsiteY3" fmla="*/ 3420496 h 3420496"/>
            </a:gdLst>
            <a:ahLst/>
            <a:cxnLst>
              <a:cxn ang="0">
                <a:pos x="connsiteX0" y="connsiteY0"/>
              </a:cxn>
              <a:cxn ang="0">
                <a:pos x="connsiteX1" y="connsiteY1"/>
              </a:cxn>
              <a:cxn ang="0">
                <a:pos x="connsiteX2" y="connsiteY2"/>
              </a:cxn>
              <a:cxn ang="0">
                <a:pos x="connsiteX3" y="connsiteY3"/>
              </a:cxn>
            </a:cxnLst>
            <a:rect l="l" t="t" r="r" b="b"/>
            <a:pathLst>
              <a:path w="3151535" h="3420496">
                <a:moveTo>
                  <a:pt x="512005" y="0"/>
                </a:moveTo>
                <a:lnTo>
                  <a:pt x="3151535" y="0"/>
                </a:lnTo>
                <a:lnTo>
                  <a:pt x="2640616" y="3420496"/>
                </a:lnTo>
                <a:lnTo>
                  <a:pt x="0" y="3420496"/>
                </a:lnTo>
                <a:close/>
              </a:path>
            </a:pathLst>
          </a:custGeom>
        </p:spPr>
      </p:pic>
      <p:cxnSp>
        <p:nvCxnSpPr>
          <p:cNvPr id="41" name="Straight Connector 40">
            <a:extLst>
              <a:ext uri="{FF2B5EF4-FFF2-40B4-BE49-F238E27FC236}">
                <a16:creationId xmlns:a16="http://schemas.microsoft.com/office/drawing/2014/main" id="{CBAE7D61-C468-452B-AD40-2FD6365B48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9203" y="3437504"/>
            <a:ext cx="52761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D8C0890-7680-4FCD-B337-24D18C1B75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443799" y="0"/>
            <a:ext cx="1028788"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F9505495-9520-4053-A869-64D132584D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6" name="Straight Connector 45">
              <a:extLst>
                <a:ext uri="{FF2B5EF4-FFF2-40B4-BE49-F238E27FC236}">
                  <a16:creationId xmlns:a16="http://schemas.microsoft.com/office/drawing/2014/main" id="{02BEDCFF-4AB4-434D-AF28-8BEE49EAED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A8C0F654-A33E-4631-92E1-2B50FD6513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8" name="Rectangle 23">
              <a:extLst>
                <a:ext uri="{FF2B5EF4-FFF2-40B4-BE49-F238E27FC236}">
                  <a16:creationId xmlns:a16="http://schemas.microsoft.com/office/drawing/2014/main" id="{0486C47D-FBA4-4BCD-8B12-8A4304766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5">
              <a:extLst>
                <a:ext uri="{FF2B5EF4-FFF2-40B4-BE49-F238E27FC236}">
                  <a16:creationId xmlns:a16="http://schemas.microsoft.com/office/drawing/2014/main" id="{109C8431-5682-4922-B867-BB788B6E1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a:extLst>
                <a:ext uri="{FF2B5EF4-FFF2-40B4-BE49-F238E27FC236}">
                  <a16:creationId xmlns:a16="http://schemas.microsoft.com/office/drawing/2014/main" id="{E9C9A55E-E24A-43DA-8172-AA087FE3B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7">
              <a:extLst>
                <a:ext uri="{FF2B5EF4-FFF2-40B4-BE49-F238E27FC236}">
                  <a16:creationId xmlns:a16="http://schemas.microsoft.com/office/drawing/2014/main" id="{7AA8486B-43FD-458B-A510-CDA2A9E6A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8">
              <a:extLst>
                <a:ext uri="{FF2B5EF4-FFF2-40B4-BE49-F238E27FC236}">
                  <a16:creationId xmlns:a16="http://schemas.microsoft.com/office/drawing/2014/main" id="{B174358B-C818-4CDC-9084-7CC2BCE1E6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29">
              <a:extLst>
                <a:ext uri="{FF2B5EF4-FFF2-40B4-BE49-F238E27FC236}">
                  <a16:creationId xmlns:a16="http://schemas.microsoft.com/office/drawing/2014/main" id="{C07E7727-CE40-4DCD-9149-97D885520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Isosceles Triangle 53">
              <a:extLst>
                <a:ext uri="{FF2B5EF4-FFF2-40B4-BE49-F238E27FC236}">
                  <a16:creationId xmlns:a16="http://schemas.microsoft.com/office/drawing/2014/main" id="{AD91516C-D7EC-4144-8A2B-A34260E198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54">
              <a:extLst>
                <a:ext uri="{FF2B5EF4-FFF2-40B4-BE49-F238E27FC236}">
                  <a16:creationId xmlns:a16="http://schemas.microsoft.com/office/drawing/2014/main" id="{C3F76265-A59D-40B3-A7F8-9B60D3C1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0037F71A-DD59-4A97-B72F-0C6E892E8F2A}"/>
              </a:ext>
            </a:extLst>
          </p:cNvPr>
          <p:cNvSpPr>
            <a:spLocks noGrp="1"/>
          </p:cNvSpPr>
          <p:nvPr>
            <p:ph type="title"/>
          </p:nvPr>
        </p:nvSpPr>
        <p:spPr>
          <a:xfrm>
            <a:off x="7435311" y="1030821"/>
            <a:ext cx="1074463" cy="455802"/>
          </a:xfrm>
        </p:spPr>
        <p:txBody>
          <a:bodyPr>
            <a:noAutofit/>
          </a:bodyPr>
          <a:lstStyle/>
          <a:p>
            <a:pPr>
              <a:lnSpc>
                <a:spcPct val="90000"/>
              </a:lnSpc>
            </a:pPr>
            <a:r>
              <a:rPr lang="en-US" sz="3200" dirty="0"/>
              <a:t>CSP</a:t>
            </a:r>
          </a:p>
        </p:txBody>
      </p:sp>
      <p:sp>
        <p:nvSpPr>
          <p:cNvPr id="3" name="Content Placeholder 2">
            <a:extLst>
              <a:ext uri="{FF2B5EF4-FFF2-40B4-BE49-F238E27FC236}">
                <a16:creationId xmlns:a16="http://schemas.microsoft.com/office/drawing/2014/main" id="{22C97E20-2A39-40A9-95F9-8661D30527B3}"/>
              </a:ext>
            </a:extLst>
          </p:cNvPr>
          <p:cNvSpPr>
            <a:spLocks noGrp="1"/>
          </p:cNvSpPr>
          <p:nvPr>
            <p:ph idx="1"/>
          </p:nvPr>
        </p:nvSpPr>
        <p:spPr>
          <a:xfrm>
            <a:off x="5780018" y="1718757"/>
            <a:ext cx="4881946" cy="4031691"/>
          </a:xfrm>
        </p:spPr>
        <p:txBody>
          <a:bodyPr>
            <a:normAutofit lnSpcReduction="10000"/>
          </a:bodyPr>
          <a:lstStyle/>
          <a:p>
            <a:r>
              <a:rPr lang="en-US" sz="2000" dirty="0">
                <a:solidFill>
                  <a:schemeClr val="accent1"/>
                </a:solidFill>
              </a:rPr>
              <a:t>Whole Farm Conservation Plans</a:t>
            </a:r>
          </a:p>
          <a:p>
            <a:pPr lvl="1"/>
            <a:r>
              <a:rPr lang="en-US" b="1" dirty="0">
                <a:solidFill>
                  <a:prstClr val="black">
                    <a:lumMod val="50000"/>
                    <a:lumOff val="50000"/>
                  </a:prstClr>
                </a:solidFill>
              </a:rPr>
              <a:t>Enhancing Conservation Management</a:t>
            </a:r>
          </a:p>
          <a:p>
            <a:pPr lvl="1"/>
            <a:endParaRPr lang="en-US" dirty="0"/>
          </a:p>
          <a:p>
            <a:pPr marL="0" lvl="0" indent="0">
              <a:spcBef>
                <a:spcPts val="0"/>
              </a:spcBef>
              <a:buClrTx/>
              <a:buSzTx/>
              <a:buFontTx/>
              <a:buChar char="-"/>
            </a:pPr>
            <a:r>
              <a:rPr lang="en-US" dirty="0">
                <a:solidFill>
                  <a:prstClr val="black">
                    <a:lumMod val="50000"/>
                    <a:lumOff val="50000"/>
                  </a:prstClr>
                </a:solidFill>
              </a:rPr>
              <a:t> Cover Crop (340) Activities:</a:t>
            </a:r>
          </a:p>
          <a:p>
            <a:pPr marL="0" lvl="0" indent="0">
              <a:spcBef>
                <a:spcPts val="0"/>
              </a:spcBef>
              <a:buClrTx/>
              <a:buSzTx/>
              <a:buNone/>
            </a:pPr>
            <a:r>
              <a:rPr lang="en-US" dirty="0">
                <a:solidFill>
                  <a:prstClr val="black">
                    <a:lumMod val="50000"/>
                    <a:lumOff val="50000"/>
                  </a:prstClr>
                </a:solidFill>
              </a:rPr>
              <a:t>Erosion Control, Increase Soil Organic Matter, Minimize Soil Compaction, Utilize Excess Soil Nutrients, Suppress Weeds</a:t>
            </a:r>
          </a:p>
          <a:p>
            <a:pPr marL="0" lvl="0" indent="0">
              <a:spcBef>
                <a:spcPts val="0"/>
              </a:spcBef>
              <a:buClrTx/>
              <a:buSzTx/>
              <a:buFontTx/>
              <a:buChar char="-"/>
            </a:pPr>
            <a:endParaRPr lang="en-US" dirty="0">
              <a:solidFill>
                <a:prstClr val="black">
                  <a:lumMod val="50000"/>
                  <a:lumOff val="50000"/>
                </a:prstClr>
              </a:solidFill>
            </a:endParaRPr>
          </a:p>
          <a:p>
            <a:pPr marL="0" lvl="0" indent="0">
              <a:spcBef>
                <a:spcPts val="0"/>
              </a:spcBef>
              <a:buClrTx/>
              <a:buSzTx/>
              <a:buFontTx/>
              <a:buChar char="-"/>
            </a:pPr>
            <a:r>
              <a:rPr lang="en-US" dirty="0">
                <a:solidFill>
                  <a:prstClr val="black">
                    <a:lumMod val="50000"/>
                    <a:lumOff val="50000"/>
                  </a:prstClr>
                </a:solidFill>
              </a:rPr>
              <a:t>Conservation Crop Rotation (328) Activities:</a:t>
            </a:r>
          </a:p>
          <a:p>
            <a:pPr marL="0" lvl="0" indent="0">
              <a:spcBef>
                <a:spcPts val="0"/>
              </a:spcBef>
              <a:buClrTx/>
              <a:buSzTx/>
              <a:buNone/>
            </a:pPr>
            <a:r>
              <a:rPr lang="en-US" dirty="0">
                <a:solidFill>
                  <a:prstClr val="black">
                    <a:lumMod val="50000"/>
                    <a:lumOff val="50000"/>
                  </a:prstClr>
                </a:solidFill>
              </a:rPr>
              <a:t>Reduce Erosion, Increase Soil Organic Matter, Improve Soil Health, Address Soil Compaction, decrease excess nutrients, relieve pest pressure, provide wildlife food, shelter and habitat</a:t>
            </a:r>
          </a:p>
        </p:txBody>
      </p:sp>
    </p:spTree>
    <p:extLst>
      <p:ext uri="{BB962C8B-B14F-4D97-AF65-F5344CB8AC3E}">
        <p14:creationId xmlns:p14="http://schemas.microsoft.com/office/powerpoint/2010/main" val="3620460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1EA3DE74-31A6-48AD-8C0A-E33A679BAF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8" name="Straight Connector 87">
              <a:extLst>
                <a:ext uri="{FF2B5EF4-FFF2-40B4-BE49-F238E27FC236}">
                  <a16:creationId xmlns:a16="http://schemas.microsoft.com/office/drawing/2014/main" id="{AFFDDEBC-790E-43B4-8282-92702E0A891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53F624CC-585A-4177-8E95-77462EA619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0" name="Rectangle 23">
              <a:extLst>
                <a:ext uri="{FF2B5EF4-FFF2-40B4-BE49-F238E27FC236}">
                  <a16:creationId xmlns:a16="http://schemas.microsoft.com/office/drawing/2014/main" id="{B18999F3-4745-477E-B6DA-E5B0BCD53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5">
              <a:extLst>
                <a:ext uri="{FF2B5EF4-FFF2-40B4-BE49-F238E27FC236}">
                  <a16:creationId xmlns:a16="http://schemas.microsoft.com/office/drawing/2014/main" id="{B780C728-EC47-4108-8DC4-B5ACDAD0B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Isosceles Triangle 91">
              <a:extLst>
                <a:ext uri="{FF2B5EF4-FFF2-40B4-BE49-F238E27FC236}">
                  <a16:creationId xmlns:a16="http://schemas.microsoft.com/office/drawing/2014/main" id="{E5535F23-07A0-49FD-BF88-208C0FBEE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27">
              <a:extLst>
                <a:ext uri="{FF2B5EF4-FFF2-40B4-BE49-F238E27FC236}">
                  <a16:creationId xmlns:a16="http://schemas.microsoft.com/office/drawing/2014/main" id="{944D95CD-2ADB-4E41-AFD2-5ED06FD6D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Rectangle 28">
              <a:extLst>
                <a:ext uri="{FF2B5EF4-FFF2-40B4-BE49-F238E27FC236}">
                  <a16:creationId xmlns:a16="http://schemas.microsoft.com/office/drawing/2014/main" id="{36509339-BF07-4ED1-B1DA-74D2D956F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29">
              <a:extLst>
                <a:ext uri="{FF2B5EF4-FFF2-40B4-BE49-F238E27FC236}">
                  <a16:creationId xmlns:a16="http://schemas.microsoft.com/office/drawing/2014/main" id="{6317DACF-CCA7-442B-B867-2CF567E4B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6" name="Isosceles Triangle 95">
              <a:extLst>
                <a:ext uri="{FF2B5EF4-FFF2-40B4-BE49-F238E27FC236}">
                  <a16:creationId xmlns:a16="http://schemas.microsoft.com/office/drawing/2014/main" id="{7E917ACA-0CB0-4A07-9594-33E63B91B7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7" name="Isosceles Triangle 96">
              <a:extLst>
                <a:ext uri="{FF2B5EF4-FFF2-40B4-BE49-F238E27FC236}">
                  <a16:creationId xmlns:a16="http://schemas.microsoft.com/office/drawing/2014/main" id="{21DF86A2-1E2E-48FD-8EF7-F9D6744FA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9" name="Picture 8">
            <a:extLst>
              <a:ext uri="{FF2B5EF4-FFF2-40B4-BE49-F238E27FC236}">
                <a16:creationId xmlns:a16="http://schemas.microsoft.com/office/drawing/2014/main" id="{B0349211-A61A-4E5F-AE17-1D0589435E55}"/>
              </a:ext>
            </a:extLst>
          </p:cNvPr>
          <p:cNvPicPr>
            <a:picLocks noChangeAspect="1"/>
          </p:cNvPicPr>
          <p:nvPr/>
        </p:nvPicPr>
        <p:blipFill rotWithShape="1">
          <a:blip r:embed="rId2"/>
          <a:srcRect l="31348" r="2904"/>
          <a:stretch/>
        </p:blipFill>
        <p:spPr>
          <a:xfrm>
            <a:off x="8066797" y="-1"/>
            <a:ext cx="3381808" cy="6857990"/>
          </a:xfrm>
          <a:custGeom>
            <a:avLst/>
            <a:gdLst>
              <a:gd name="connsiteX0" fmla="*/ 0 w 3381808"/>
              <a:gd name="connsiteY0" fmla="*/ 0 h 6858000"/>
              <a:gd name="connsiteX1" fmla="*/ 3381808 w 3381808"/>
              <a:gd name="connsiteY1" fmla="*/ 0 h 6858000"/>
              <a:gd name="connsiteX2" fmla="*/ 3354157 w 3381808"/>
              <a:gd name="connsiteY2" fmla="*/ 185117 h 6858000"/>
              <a:gd name="connsiteX3" fmla="*/ 3350773 w 3381808"/>
              <a:gd name="connsiteY3" fmla="*/ 185117 h 6858000"/>
              <a:gd name="connsiteX4" fmla="*/ 2354045 w 3381808"/>
              <a:gd name="connsiteY4" fmla="*/ 6858000 h 6858000"/>
              <a:gd name="connsiteX5" fmla="*/ 0 w 338180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1808" h="6858000">
                <a:moveTo>
                  <a:pt x="0" y="0"/>
                </a:moveTo>
                <a:lnTo>
                  <a:pt x="3381808" y="0"/>
                </a:lnTo>
                <a:lnTo>
                  <a:pt x="3354157" y="185117"/>
                </a:lnTo>
                <a:lnTo>
                  <a:pt x="3350773" y="185117"/>
                </a:lnTo>
                <a:lnTo>
                  <a:pt x="2354045" y="6858000"/>
                </a:lnTo>
                <a:lnTo>
                  <a:pt x="0" y="6858000"/>
                </a:lnTo>
                <a:close/>
              </a:path>
            </a:pathLst>
          </a:custGeom>
        </p:spPr>
      </p:pic>
      <p:sp>
        <p:nvSpPr>
          <p:cNvPr id="99" name="Isosceles Triangle 30">
            <a:extLst>
              <a:ext uri="{FF2B5EF4-FFF2-40B4-BE49-F238E27FC236}">
                <a16:creationId xmlns:a16="http://schemas.microsoft.com/office/drawing/2014/main" id="{8D0461B2-8890-486C-AD03-EF3366701D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E75ABDC0-56F0-42C3-AC4A-CD25F776E12E}"/>
              </a:ext>
            </a:extLst>
          </p:cNvPr>
          <p:cNvPicPr>
            <a:picLocks noChangeAspect="1"/>
          </p:cNvPicPr>
          <p:nvPr/>
        </p:nvPicPr>
        <p:blipFill rotWithShape="1">
          <a:blip r:embed="rId3"/>
          <a:srcRect l="8816" r="15926"/>
          <a:stretch/>
        </p:blipFill>
        <p:spPr>
          <a:xfrm>
            <a:off x="2353674" y="10"/>
            <a:ext cx="3870890" cy="6857990"/>
          </a:xfrm>
          <a:custGeom>
            <a:avLst/>
            <a:gdLst>
              <a:gd name="connsiteX0" fmla="*/ 1027762 w 3870890"/>
              <a:gd name="connsiteY0" fmla="*/ 0 h 6858000"/>
              <a:gd name="connsiteX1" fmla="*/ 3870890 w 3870890"/>
              <a:gd name="connsiteY1" fmla="*/ 0 h 6858000"/>
              <a:gd name="connsiteX2" fmla="*/ 3843239 w 3870890"/>
              <a:gd name="connsiteY2" fmla="*/ 185117 h 6858000"/>
              <a:gd name="connsiteX3" fmla="*/ 3839855 w 3870890"/>
              <a:gd name="connsiteY3" fmla="*/ 185117 h 6858000"/>
              <a:gd name="connsiteX4" fmla="*/ 2843127 w 3870890"/>
              <a:gd name="connsiteY4" fmla="*/ 6858000 h 6858000"/>
              <a:gd name="connsiteX5" fmla="*/ 0 w 3870890"/>
              <a:gd name="connsiteY5" fmla="*/ 6858000 h 6858000"/>
              <a:gd name="connsiteX6" fmla="*/ 26596 w 3870890"/>
              <a:gd name="connsiteY6" fmla="*/ 6679936 h 6858000"/>
              <a:gd name="connsiteX7" fmla="*/ 29981 w 3870890"/>
              <a:gd name="connsiteY7" fmla="*/ 66799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0890" h="6858000">
                <a:moveTo>
                  <a:pt x="1027762" y="0"/>
                </a:moveTo>
                <a:lnTo>
                  <a:pt x="3870890" y="0"/>
                </a:lnTo>
                <a:lnTo>
                  <a:pt x="3843239" y="185117"/>
                </a:lnTo>
                <a:lnTo>
                  <a:pt x="3839855" y="185117"/>
                </a:lnTo>
                <a:lnTo>
                  <a:pt x="2843127" y="6858000"/>
                </a:lnTo>
                <a:lnTo>
                  <a:pt x="0" y="6858000"/>
                </a:lnTo>
                <a:lnTo>
                  <a:pt x="26596" y="6679936"/>
                </a:lnTo>
                <a:lnTo>
                  <a:pt x="29981" y="6679936"/>
                </a:lnTo>
                <a:close/>
              </a:path>
            </a:pathLst>
          </a:custGeom>
        </p:spPr>
      </p:pic>
      <p:pic>
        <p:nvPicPr>
          <p:cNvPr id="5" name="Picture 4">
            <a:extLst>
              <a:ext uri="{FF2B5EF4-FFF2-40B4-BE49-F238E27FC236}">
                <a16:creationId xmlns:a16="http://schemas.microsoft.com/office/drawing/2014/main" id="{9025BBB2-8304-4202-9C70-CE3AF9CBAD48}"/>
              </a:ext>
            </a:extLst>
          </p:cNvPr>
          <p:cNvPicPr>
            <a:picLocks noChangeAspect="1"/>
          </p:cNvPicPr>
          <p:nvPr/>
        </p:nvPicPr>
        <p:blipFill rotWithShape="1">
          <a:blip r:embed="rId4"/>
          <a:srcRect l="26567" r="-1878"/>
          <a:stretch/>
        </p:blipFill>
        <p:spPr>
          <a:xfrm>
            <a:off x="5191718" y="-11824"/>
            <a:ext cx="3873543" cy="6857990"/>
          </a:xfrm>
          <a:custGeom>
            <a:avLst/>
            <a:gdLst>
              <a:gd name="connsiteX0" fmla="*/ 1027763 w 3873543"/>
              <a:gd name="connsiteY0" fmla="*/ 0 h 6858000"/>
              <a:gd name="connsiteX1" fmla="*/ 3873543 w 3873543"/>
              <a:gd name="connsiteY1" fmla="*/ 0 h 6858000"/>
              <a:gd name="connsiteX2" fmla="*/ 3845892 w 3873543"/>
              <a:gd name="connsiteY2" fmla="*/ 185117 h 6858000"/>
              <a:gd name="connsiteX3" fmla="*/ 3842508 w 3873543"/>
              <a:gd name="connsiteY3" fmla="*/ 185117 h 6858000"/>
              <a:gd name="connsiteX4" fmla="*/ 2845780 w 3873543"/>
              <a:gd name="connsiteY4" fmla="*/ 6858000 h 6858000"/>
              <a:gd name="connsiteX5" fmla="*/ 0 w 3873543"/>
              <a:gd name="connsiteY5" fmla="*/ 6858000 h 6858000"/>
              <a:gd name="connsiteX6" fmla="*/ 26598 w 3873543"/>
              <a:gd name="connsiteY6" fmla="*/ 6679936 h 6858000"/>
              <a:gd name="connsiteX7" fmla="*/ 29981 w 3873543"/>
              <a:gd name="connsiteY7" fmla="*/ 66799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3543" h="6858000">
                <a:moveTo>
                  <a:pt x="1027763" y="0"/>
                </a:moveTo>
                <a:lnTo>
                  <a:pt x="3873543" y="0"/>
                </a:lnTo>
                <a:lnTo>
                  <a:pt x="3845892" y="185117"/>
                </a:lnTo>
                <a:lnTo>
                  <a:pt x="3842508" y="185117"/>
                </a:lnTo>
                <a:lnTo>
                  <a:pt x="2845780" y="6858000"/>
                </a:lnTo>
                <a:lnTo>
                  <a:pt x="0" y="6858000"/>
                </a:lnTo>
                <a:lnTo>
                  <a:pt x="26598" y="6679936"/>
                </a:lnTo>
                <a:lnTo>
                  <a:pt x="29981" y="6679936"/>
                </a:lnTo>
                <a:close/>
              </a:path>
            </a:pathLst>
          </a:custGeom>
        </p:spPr>
      </p:pic>
      <p:pic>
        <p:nvPicPr>
          <p:cNvPr id="7" name="Picture 6">
            <a:extLst>
              <a:ext uri="{FF2B5EF4-FFF2-40B4-BE49-F238E27FC236}">
                <a16:creationId xmlns:a16="http://schemas.microsoft.com/office/drawing/2014/main" id="{8283D48A-F248-4A6C-8A50-DC415F2F66C7}"/>
              </a:ext>
            </a:extLst>
          </p:cNvPr>
          <p:cNvPicPr>
            <a:picLocks noChangeAspect="1"/>
          </p:cNvPicPr>
          <p:nvPr/>
        </p:nvPicPr>
        <p:blipFill rotWithShape="1">
          <a:blip r:embed="rId5"/>
          <a:srcRect l="31355" r="23354"/>
          <a:stretch/>
        </p:blipFill>
        <p:spPr>
          <a:xfrm>
            <a:off x="-203254" y="8477"/>
            <a:ext cx="4141396" cy="6857990"/>
          </a:xfrm>
          <a:custGeom>
            <a:avLst/>
            <a:gdLst>
              <a:gd name="connsiteX0" fmla="*/ 1027763 w 4141396"/>
              <a:gd name="connsiteY0" fmla="*/ 0 h 6858000"/>
              <a:gd name="connsiteX1" fmla="*/ 4141396 w 4141396"/>
              <a:gd name="connsiteY1" fmla="*/ 0 h 6858000"/>
              <a:gd name="connsiteX2" fmla="*/ 4141396 w 4141396"/>
              <a:gd name="connsiteY2" fmla="*/ 6858000 h 6858000"/>
              <a:gd name="connsiteX3" fmla="*/ 0 w 4141396"/>
              <a:gd name="connsiteY3" fmla="*/ 6858000 h 6858000"/>
              <a:gd name="connsiteX4" fmla="*/ 26597 w 4141396"/>
              <a:gd name="connsiteY4" fmla="*/ 6679936 h 6858000"/>
              <a:gd name="connsiteX5" fmla="*/ 29981 w 4141396"/>
              <a:gd name="connsiteY5" fmla="*/ 66799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1396" h="6858000">
                <a:moveTo>
                  <a:pt x="1027763" y="0"/>
                </a:moveTo>
                <a:lnTo>
                  <a:pt x="4141396" y="0"/>
                </a:lnTo>
                <a:lnTo>
                  <a:pt x="4141396" y="6858000"/>
                </a:lnTo>
                <a:lnTo>
                  <a:pt x="0" y="6858000"/>
                </a:lnTo>
                <a:lnTo>
                  <a:pt x="26597" y="6679936"/>
                </a:lnTo>
                <a:lnTo>
                  <a:pt x="29981" y="6679936"/>
                </a:lnTo>
                <a:close/>
              </a:path>
            </a:pathLst>
          </a:custGeom>
        </p:spPr>
      </p:pic>
      <p:sp>
        <p:nvSpPr>
          <p:cNvPr id="101" name="Freeform 52">
            <a:extLst>
              <a:ext uri="{FF2B5EF4-FFF2-40B4-BE49-F238E27FC236}">
                <a16:creationId xmlns:a16="http://schemas.microsoft.com/office/drawing/2014/main" id="{D65AAC91-5A02-4AC8-B96E-9076ADE18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649" y="3576484"/>
            <a:ext cx="8522979" cy="3281517"/>
          </a:xfrm>
          <a:custGeom>
            <a:avLst/>
            <a:gdLst>
              <a:gd name="connsiteX0" fmla="*/ 8516100 w 8522979"/>
              <a:gd name="connsiteY0" fmla="*/ 0 h 3281517"/>
              <a:gd name="connsiteX1" fmla="*/ 8522979 w 8522979"/>
              <a:gd name="connsiteY1" fmla="*/ 3281517 h 3281517"/>
              <a:gd name="connsiteX2" fmla="*/ 650153 w 8522979"/>
              <a:gd name="connsiteY2" fmla="*/ 3281517 h 3281517"/>
              <a:gd name="connsiteX3" fmla="*/ 0 w 8522979"/>
              <a:gd name="connsiteY3" fmla="*/ 3003752 h 3281517"/>
              <a:gd name="connsiteX4" fmla="*/ 879142 w 8522979"/>
              <a:gd name="connsiteY4" fmla="*/ 690551 h 3281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2979" h="3281517">
                <a:moveTo>
                  <a:pt x="8516100" y="0"/>
                </a:moveTo>
                <a:lnTo>
                  <a:pt x="8522979" y="3281517"/>
                </a:lnTo>
                <a:lnTo>
                  <a:pt x="650153" y="3281517"/>
                </a:lnTo>
                <a:lnTo>
                  <a:pt x="0" y="3003752"/>
                </a:lnTo>
                <a:lnTo>
                  <a:pt x="879142" y="690551"/>
                </a:lnTo>
                <a:close/>
              </a:path>
            </a:pathLst>
          </a:custGeom>
          <a:solidFill>
            <a:schemeClr val="tx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103" name="Straight Connector 102">
            <a:extLst>
              <a:ext uri="{FF2B5EF4-FFF2-40B4-BE49-F238E27FC236}">
                <a16:creationId xmlns:a16="http://schemas.microsoft.com/office/drawing/2014/main" id="{37484DE0-0A8E-47A8-986B-416806457B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E08B01D3-FF2C-4493-A5B0-7545B4194E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7" name="Rectangle 23">
            <a:extLst>
              <a:ext uri="{FF2B5EF4-FFF2-40B4-BE49-F238E27FC236}">
                <a16:creationId xmlns:a16="http://schemas.microsoft.com/office/drawing/2014/main" id="{3A1F9829-CBBE-4892-B62F-B75CCF635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9" name="Rectangle 25">
            <a:extLst>
              <a:ext uri="{FF2B5EF4-FFF2-40B4-BE49-F238E27FC236}">
                <a16:creationId xmlns:a16="http://schemas.microsoft.com/office/drawing/2014/main" id="{EA938EB5-BDA0-4520-823D-AC275884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1" name="Isosceles Triangle 24">
            <a:extLst>
              <a:ext uri="{FF2B5EF4-FFF2-40B4-BE49-F238E27FC236}">
                <a16:creationId xmlns:a16="http://schemas.microsoft.com/office/drawing/2014/main" id="{285A4961-ACC7-4424-974B-94F3D83B2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0FB9F28-CD28-426F-8151-569B15A7B835}"/>
              </a:ext>
            </a:extLst>
          </p:cNvPr>
          <p:cNvSpPr>
            <a:spLocks noGrp="1"/>
          </p:cNvSpPr>
          <p:nvPr>
            <p:ph type="title"/>
          </p:nvPr>
        </p:nvSpPr>
        <p:spPr>
          <a:xfrm>
            <a:off x="4293388" y="4158774"/>
            <a:ext cx="7567442" cy="572617"/>
          </a:xfrm>
        </p:spPr>
        <p:txBody>
          <a:bodyPr vert="horz" lIns="91440" tIns="45720" rIns="91440" bIns="45720" rtlCol="0" anchor="b">
            <a:normAutofit/>
          </a:bodyPr>
          <a:lstStyle/>
          <a:p>
            <a:pPr>
              <a:lnSpc>
                <a:spcPct val="90000"/>
              </a:lnSpc>
            </a:pPr>
            <a:r>
              <a:rPr lang="en-US" sz="2800" dirty="0"/>
              <a:t>RCPP &amp; NWQI</a:t>
            </a:r>
          </a:p>
        </p:txBody>
      </p:sp>
      <p:sp>
        <p:nvSpPr>
          <p:cNvPr id="3" name="Content Placeholder 2">
            <a:extLst>
              <a:ext uri="{FF2B5EF4-FFF2-40B4-BE49-F238E27FC236}">
                <a16:creationId xmlns:a16="http://schemas.microsoft.com/office/drawing/2014/main" id="{D6D2FE35-AB07-40CB-B37A-8E82E1128EEA}"/>
              </a:ext>
            </a:extLst>
          </p:cNvPr>
          <p:cNvSpPr>
            <a:spLocks noGrp="1"/>
          </p:cNvSpPr>
          <p:nvPr>
            <p:ph idx="1"/>
          </p:nvPr>
        </p:nvSpPr>
        <p:spPr>
          <a:xfrm>
            <a:off x="4267582" y="4682439"/>
            <a:ext cx="5181601" cy="1967429"/>
          </a:xfrm>
        </p:spPr>
        <p:txBody>
          <a:bodyPr vert="horz" lIns="91440" tIns="45720" rIns="91440" bIns="45720" rtlCol="0" anchor="t">
            <a:normAutofit fontScale="92500" lnSpcReduction="10000"/>
          </a:bodyPr>
          <a:lstStyle/>
          <a:p>
            <a:pPr marL="0" indent="0">
              <a:buNone/>
            </a:pPr>
            <a:r>
              <a:rPr lang="en-US" sz="1600" dirty="0">
                <a:solidFill>
                  <a:schemeClr val="bg1"/>
                </a:solidFill>
              </a:rPr>
              <a:t>Regional Conservation Partnership Program and National Water Quality Initiative areas are a Regional USDA funding source for special EQIP Incentives</a:t>
            </a:r>
          </a:p>
          <a:p>
            <a:r>
              <a:rPr lang="en-US" sz="1600" dirty="0">
                <a:solidFill>
                  <a:schemeClr val="bg1"/>
                </a:solidFill>
              </a:rPr>
              <a:t>Matching funds from Conservation Partners</a:t>
            </a:r>
          </a:p>
          <a:p>
            <a:r>
              <a:rPr lang="en-US" sz="1600" dirty="0">
                <a:solidFill>
                  <a:schemeClr val="bg1"/>
                </a:solidFill>
              </a:rPr>
              <a:t>Geographically Targeted Areas – NRD, Watershed, Statewide</a:t>
            </a:r>
          </a:p>
          <a:p>
            <a:r>
              <a:rPr lang="en-US" sz="1600" dirty="0">
                <a:solidFill>
                  <a:schemeClr val="bg1"/>
                </a:solidFill>
              </a:rPr>
              <a:t>Addressing Priority Resource Concerns</a:t>
            </a:r>
          </a:p>
          <a:p>
            <a:endParaRPr lang="en-US" sz="1600" dirty="0">
              <a:solidFill>
                <a:schemeClr val="bg1"/>
              </a:solidFill>
            </a:endParaRPr>
          </a:p>
          <a:p>
            <a:endParaRPr lang="en-US" sz="1600" dirty="0">
              <a:solidFill>
                <a:schemeClr val="bg1"/>
              </a:solidFill>
            </a:endParaRPr>
          </a:p>
          <a:p>
            <a:pPr marL="0" indent="0">
              <a:buNone/>
            </a:pPr>
            <a:endParaRPr lang="en-US" sz="1600" dirty="0">
              <a:solidFill>
                <a:schemeClr val="bg1"/>
              </a:solidFill>
            </a:endParaRPr>
          </a:p>
        </p:txBody>
      </p:sp>
      <p:sp>
        <p:nvSpPr>
          <p:cNvPr id="113" name="Rectangle 27">
            <a:extLst>
              <a:ext uri="{FF2B5EF4-FFF2-40B4-BE49-F238E27FC236}">
                <a16:creationId xmlns:a16="http://schemas.microsoft.com/office/drawing/2014/main" id="{B2EB3D2D-B47A-41E8-A218-513825299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5" name="Rectangle 28">
            <a:extLst>
              <a:ext uri="{FF2B5EF4-FFF2-40B4-BE49-F238E27FC236}">
                <a16:creationId xmlns:a16="http://schemas.microsoft.com/office/drawing/2014/main" id="{5E3EEBAA-04FE-4364-AFFE-19E2201D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7" name="Rectangle 29">
            <a:extLst>
              <a:ext uri="{FF2B5EF4-FFF2-40B4-BE49-F238E27FC236}">
                <a16:creationId xmlns:a16="http://schemas.microsoft.com/office/drawing/2014/main" id="{94FA4FAA-B0C8-4C97-8292-308D1190F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9" name="Isosceles Triangle 29">
            <a:extLst>
              <a:ext uri="{FF2B5EF4-FFF2-40B4-BE49-F238E27FC236}">
                <a16:creationId xmlns:a16="http://schemas.microsoft.com/office/drawing/2014/main" id="{4902439B-E62B-4A69-BF7C-2055267F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02408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3447" y="814549"/>
            <a:ext cx="9075951" cy="3005265"/>
          </a:xfrm>
        </p:spPr>
        <p:txBody>
          <a:bodyPr>
            <a:normAutofit/>
          </a:bodyPr>
          <a:lstStyle/>
          <a:p>
            <a:r>
              <a:rPr lang="en-US" sz="2400" dirty="0"/>
              <a:t>The USDA/NRCS conservation incentives reduce the financial risk of the application of conservation work.</a:t>
            </a:r>
          </a:p>
          <a:p>
            <a:r>
              <a:rPr lang="en-US" sz="2000" dirty="0"/>
              <a:t>EQIP – 3 year contracts with incentive money </a:t>
            </a:r>
          </a:p>
          <a:p>
            <a:pPr marL="457200" lvl="1" indent="0">
              <a:buNone/>
            </a:pPr>
            <a:r>
              <a:rPr lang="en-US" sz="1800" dirty="0"/>
              <a:t>- Representing 50% of the estimated cost of the Conservation Practice</a:t>
            </a:r>
          </a:p>
          <a:p>
            <a:r>
              <a:rPr lang="en-US" sz="2000" dirty="0"/>
              <a:t>CSP – 5 year contracts providing stewardship payments</a:t>
            </a:r>
          </a:p>
          <a:p>
            <a:pPr marL="457200" lvl="1" indent="0">
              <a:buNone/>
            </a:pPr>
            <a:r>
              <a:rPr lang="en-US" sz="1800" dirty="0"/>
              <a:t>- Representing the cost of enhancing the Stewardship Practice</a:t>
            </a:r>
          </a:p>
          <a:p>
            <a:r>
              <a:rPr lang="en-US" sz="2000" dirty="0"/>
              <a:t>CTA – Technical Advice offered upon voluntary requests</a:t>
            </a:r>
          </a:p>
          <a:p>
            <a:endParaRPr lang="en-US" dirty="0"/>
          </a:p>
        </p:txBody>
      </p:sp>
      <p:sp>
        <p:nvSpPr>
          <p:cNvPr id="6" name="TextBox 5"/>
          <p:cNvSpPr txBox="1"/>
          <p:nvPr/>
        </p:nvSpPr>
        <p:spPr>
          <a:xfrm>
            <a:off x="603448" y="159922"/>
            <a:ext cx="882004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panose="020B0603020202020204"/>
                <a:ea typeface="+mn-ea"/>
                <a:cs typeface="+mn-cs"/>
              </a:rPr>
              <a:t>Program Incentives support a Learning Curve</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706" y="2634639"/>
            <a:ext cx="2933219" cy="390896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853" y="3889666"/>
            <a:ext cx="3540816" cy="2653937"/>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1396" y="3889666"/>
            <a:ext cx="3538583" cy="2653937"/>
          </a:xfrm>
          <a:prstGeom prst="rect">
            <a:avLst/>
          </a:prstGeom>
        </p:spPr>
      </p:pic>
      <p:sp>
        <p:nvSpPr>
          <p:cNvPr id="2" name="TextBox 1"/>
          <p:cNvSpPr txBox="1"/>
          <p:nvPr/>
        </p:nvSpPr>
        <p:spPr>
          <a:xfrm>
            <a:off x="1376075" y="3889666"/>
            <a:ext cx="150222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May 1, 2017</a:t>
            </a:r>
          </a:p>
        </p:txBody>
      </p:sp>
      <p:sp>
        <p:nvSpPr>
          <p:cNvPr id="4" name="TextBox 3"/>
          <p:cNvSpPr txBox="1"/>
          <p:nvPr/>
        </p:nvSpPr>
        <p:spPr>
          <a:xfrm>
            <a:off x="4996084" y="3889666"/>
            <a:ext cx="172266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June 5, 2017</a:t>
            </a:r>
          </a:p>
        </p:txBody>
      </p:sp>
      <p:sp>
        <p:nvSpPr>
          <p:cNvPr id="5" name="TextBox 4"/>
          <p:cNvSpPr txBox="1"/>
          <p:nvPr/>
        </p:nvSpPr>
        <p:spPr>
          <a:xfrm>
            <a:off x="7830276" y="2634639"/>
            <a:ext cx="18491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June 30, 2017</a:t>
            </a:r>
          </a:p>
        </p:txBody>
      </p:sp>
    </p:spTree>
    <p:extLst>
      <p:ext uri="{BB962C8B-B14F-4D97-AF65-F5344CB8AC3E}">
        <p14:creationId xmlns:p14="http://schemas.microsoft.com/office/powerpoint/2010/main" val="3216907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8A05A-2260-4BBC-8D00-48EEDC01FDE6}"/>
              </a:ext>
            </a:extLst>
          </p:cNvPr>
          <p:cNvSpPr>
            <a:spLocks noGrp="1"/>
          </p:cNvSpPr>
          <p:nvPr>
            <p:ph type="title"/>
          </p:nvPr>
        </p:nvSpPr>
        <p:spPr/>
        <p:txBody>
          <a:bodyPr/>
          <a:lstStyle/>
          <a:p>
            <a:r>
              <a:rPr lang="en-US" dirty="0"/>
              <a:t>2017 Census of Agriculture Data</a:t>
            </a:r>
          </a:p>
        </p:txBody>
      </p:sp>
      <p:sp>
        <p:nvSpPr>
          <p:cNvPr id="3" name="Content Placeholder 2">
            <a:extLst>
              <a:ext uri="{FF2B5EF4-FFF2-40B4-BE49-F238E27FC236}">
                <a16:creationId xmlns:a16="http://schemas.microsoft.com/office/drawing/2014/main" id="{107E1909-7906-4CEA-8912-67BA12B0BF7A}"/>
              </a:ext>
            </a:extLst>
          </p:cNvPr>
          <p:cNvSpPr>
            <a:spLocks noGrp="1"/>
          </p:cNvSpPr>
          <p:nvPr>
            <p:ph idx="1"/>
          </p:nvPr>
        </p:nvSpPr>
        <p:spPr>
          <a:xfrm>
            <a:off x="677334" y="1627189"/>
            <a:ext cx="8596668" cy="3973511"/>
          </a:xfrm>
        </p:spPr>
        <p:txBody>
          <a:bodyPr>
            <a:normAutofit/>
          </a:bodyPr>
          <a:lstStyle/>
          <a:p>
            <a:r>
              <a:rPr lang="en-US" sz="2400" dirty="0"/>
              <a:t>The Director NASS explained, The Census allows for America to tell the changing story of agriculture by gathering information directly from farmers across the nation and has been conducted since 1840!</a:t>
            </a:r>
          </a:p>
          <a:p>
            <a:r>
              <a:rPr lang="en-US" sz="2400" dirty="0"/>
              <a:t>The Census of Agriculture provides the only source of comprehensive agricultural data for every State and county in the nation.</a:t>
            </a:r>
          </a:p>
          <a:p>
            <a:r>
              <a:rPr lang="en-US" sz="2400" dirty="0"/>
              <a:t>There was a 74.5% response rate in 2017.  </a:t>
            </a:r>
          </a:p>
          <a:p>
            <a:r>
              <a:rPr lang="en-US" sz="2400" dirty="0"/>
              <a:t>The Census represents a key “Measurement of Success”.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619799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780436" y="2076983"/>
            <a:ext cx="5167197" cy="3954918"/>
            <a:chOff x="1104348" y="1094159"/>
            <a:chExt cx="4378739" cy="3954918"/>
          </a:xfrm>
        </p:grpSpPr>
        <p:graphicFrame>
          <p:nvGraphicFramePr>
            <p:cNvPr id="6" name="Chart 5"/>
            <p:cNvGraphicFramePr/>
            <p:nvPr>
              <p:extLst/>
            </p:nvPr>
          </p:nvGraphicFramePr>
          <p:xfrm>
            <a:off x="1104348" y="1355769"/>
            <a:ext cx="4378739" cy="369330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835899" y="1094159"/>
              <a:ext cx="915635" cy="523220"/>
            </a:xfrm>
            <a:prstGeom prst="rect">
              <a:avLst/>
            </a:prstGeom>
            <a:noFill/>
          </p:spPr>
          <p:txBody>
            <a:bodyPr wrap="none" rtlCol="0">
              <a:spAutoFit/>
            </a:bodyPr>
            <a:lstStyle/>
            <a:p>
              <a:r>
                <a:rPr lang="en-US" sz="2800" b="1" dirty="0"/>
                <a:t>2017</a:t>
              </a:r>
            </a:p>
          </p:txBody>
        </p:sp>
      </p:grpSp>
      <p:grpSp>
        <p:nvGrpSpPr>
          <p:cNvPr id="12" name="Group 11"/>
          <p:cNvGrpSpPr/>
          <p:nvPr/>
        </p:nvGrpSpPr>
        <p:grpSpPr>
          <a:xfrm>
            <a:off x="1244367" y="1946601"/>
            <a:ext cx="4993270" cy="4085300"/>
            <a:chOff x="1858898" y="1914334"/>
            <a:chExt cx="4378739" cy="4085300"/>
          </a:xfrm>
        </p:grpSpPr>
        <p:graphicFrame>
          <p:nvGraphicFramePr>
            <p:cNvPr id="7" name="Chart 6"/>
            <p:cNvGraphicFramePr/>
            <p:nvPr>
              <p:extLst/>
            </p:nvPr>
          </p:nvGraphicFramePr>
          <p:xfrm>
            <a:off x="1858898" y="2306326"/>
            <a:ext cx="4378739" cy="369330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3464653" y="1914334"/>
              <a:ext cx="1040814" cy="523220"/>
            </a:xfrm>
            <a:prstGeom prst="rect">
              <a:avLst/>
            </a:prstGeom>
            <a:noFill/>
          </p:spPr>
          <p:txBody>
            <a:bodyPr wrap="square" rtlCol="0">
              <a:spAutoFit/>
            </a:bodyPr>
            <a:lstStyle/>
            <a:p>
              <a:r>
                <a:rPr lang="en-US" sz="2800" b="1" dirty="0"/>
                <a:t>2012</a:t>
              </a:r>
            </a:p>
          </p:txBody>
        </p:sp>
      </p:grpSp>
      <p:sp>
        <p:nvSpPr>
          <p:cNvPr id="10" name="TextBox 9"/>
          <p:cNvSpPr txBox="1"/>
          <p:nvPr/>
        </p:nvSpPr>
        <p:spPr>
          <a:xfrm>
            <a:off x="1450505" y="376593"/>
            <a:ext cx="9574263" cy="830997"/>
          </a:xfrm>
          <a:prstGeom prst="rect">
            <a:avLst/>
          </a:prstGeom>
          <a:solidFill>
            <a:schemeClr val="accent2">
              <a:lumMod val="20000"/>
              <a:lumOff val="80000"/>
            </a:schemeClr>
          </a:solidFill>
        </p:spPr>
        <p:txBody>
          <a:bodyPr wrap="square" rtlCol="0">
            <a:spAutoFit/>
          </a:bodyPr>
          <a:lstStyle/>
          <a:p>
            <a:r>
              <a:rPr lang="en-US" sz="2400" b="1" dirty="0"/>
              <a:t>Percentages of Harvested Nebraska Cropland By Tillage Practices, </a:t>
            </a:r>
          </a:p>
          <a:p>
            <a:pPr algn="ctr"/>
            <a:r>
              <a:rPr lang="en-US" sz="2400" b="1" dirty="0"/>
              <a:t>2017 and 2012</a:t>
            </a:r>
            <a:r>
              <a:rPr lang="en-US" sz="2400" b="1" baseline="30000" dirty="0"/>
              <a:t>1</a:t>
            </a:r>
          </a:p>
        </p:txBody>
      </p:sp>
      <p:sp>
        <p:nvSpPr>
          <p:cNvPr id="16" name="TextBox 15"/>
          <p:cNvSpPr txBox="1"/>
          <p:nvPr/>
        </p:nvSpPr>
        <p:spPr>
          <a:xfrm>
            <a:off x="125835" y="6195326"/>
            <a:ext cx="11870422" cy="369332"/>
          </a:xfrm>
          <a:prstGeom prst="rect">
            <a:avLst/>
          </a:prstGeom>
          <a:noFill/>
        </p:spPr>
        <p:txBody>
          <a:bodyPr wrap="square" rtlCol="0">
            <a:spAutoFit/>
          </a:bodyPr>
          <a:lstStyle/>
          <a:p>
            <a:r>
              <a:rPr lang="en-US" baseline="30000" dirty="0"/>
              <a:t>1</a:t>
            </a:r>
            <a:r>
              <a:rPr lang="en-US" dirty="0"/>
              <a:t> Source:  USDA, National Agricultural Statistics Service. 2017 Census of Agriculture – Nebraska, </a:t>
            </a:r>
            <a:r>
              <a:rPr lang="en-US" sz="1200" dirty="0"/>
              <a:t>Author: Diane Wasser</a:t>
            </a:r>
            <a:r>
              <a:rPr lang="en-US" sz="1000" dirty="0">
                <a:solidFill>
                  <a:prstClr val="black"/>
                </a:solidFill>
              </a:rPr>
              <a:t> , UNL</a:t>
            </a:r>
            <a:r>
              <a:rPr lang="en-US" dirty="0"/>
              <a:t> </a:t>
            </a:r>
          </a:p>
        </p:txBody>
      </p:sp>
      <p:sp>
        <p:nvSpPr>
          <p:cNvPr id="2" name="TextBox 1">
            <a:extLst>
              <a:ext uri="{FF2B5EF4-FFF2-40B4-BE49-F238E27FC236}">
                <a16:creationId xmlns:a16="http://schemas.microsoft.com/office/drawing/2014/main" id="{424CAE35-3C32-411E-8FAA-BDC721AD8D69}"/>
              </a:ext>
            </a:extLst>
          </p:cNvPr>
          <p:cNvSpPr txBox="1"/>
          <p:nvPr/>
        </p:nvSpPr>
        <p:spPr>
          <a:xfrm>
            <a:off x="427839" y="5662569"/>
            <a:ext cx="11168270" cy="369332"/>
          </a:xfrm>
          <a:prstGeom prst="rect">
            <a:avLst/>
          </a:prstGeom>
          <a:noFill/>
        </p:spPr>
        <p:txBody>
          <a:bodyPr wrap="square" rtlCol="0">
            <a:spAutoFit/>
          </a:bodyPr>
          <a:lstStyle/>
          <a:p>
            <a:r>
              <a:rPr lang="en-US" dirty="0"/>
              <a:t>Total cropland acres rose from 21,597,393 to 22,242,599 from 2012 to 2017.</a:t>
            </a:r>
          </a:p>
        </p:txBody>
      </p:sp>
    </p:spTree>
    <p:extLst>
      <p:ext uri="{BB962C8B-B14F-4D97-AF65-F5344CB8AC3E}">
        <p14:creationId xmlns:p14="http://schemas.microsoft.com/office/powerpoint/2010/main" val="3493681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295959069"/>
              </p:ext>
            </p:extLst>
          </p:nvPr>
        </p:nvGraphicFramePr>
        <p:xfrm>
          <a:off x="516836" y="332170"/>
          <a:ext cx="10644808" cy="599329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15618" y="6325464"/>
            <a:ext cx="10656700" cy="369332"/>
          </a:xfrm>
          <a:prstGeom prst="rect">
            <a:avLst/>
          </a:prstGeom>
          <a:noFill/>
        </p:spPr>
        <p:txBody>
          <a:bodyPr wrap="none" rtlCol="0">
            <a:spAutoFit/>
          </a:bodyPr>
          <a:lstStyle/>
          <a:p>
            <a:r>
              <a:rPr lang="en-US" dirty="0"/>
              <a:t>Source:  USDA National Agricultural Statistics Service.  2017 Census of Agriculture</a:t>
            </a:r>
            <a:r>
              <a:rPr lang="en-US" dirty="0">
                <a:solidFill>
                  <a:prstClr val="black"/>
                </a:solidFill>
              </a:rPr>
              <a:t>, </a:t>
            </a:r>
            <a:r>
              <a:rPr lang="en-US" sz="1200" dirty="0">
                <a:solidFill>
                  <a:prstClr val="black"/>
                </a:solidFill>
              </a:rPr>
              <a:t>Author: Diane Wasser</a:t>
            </a:r>
            <a:r>
              <a:rPr lang="en-US" sz="1000" dirty="0">
                <a:solidFill>
                  <a:prstClr val="black"/>
                </a:solidFill>
              </a:rPr>
              <a:t> , UNL</a:t>
            </a:r>
            <a:r>
              <a:rPr lang="en-US" dirty="0">
                <a:solidFill>
                  <a:prstClr val="black"/>
                </a:solidFill>
              </a:rPr>
              <a:t> </a:t>
            </a:r>
            <a:endParaRPr lang="en-US" dirty="0"/>
          </a:p>
        </p:txBody>
      </p:sp>
      <p:sp>
        <p:nvSpPr>
          <p:cNvPr id="6" name="TextBox 5"/>
          <p:cNvSpPr txBox="1"/>
          <p:nvPr/>
        </p:nvSpPr>
        <p:spPr>
          <a:xfrm>
            <a:off x="894522" y="1560443"/>
            <a:ext cx="1182568" cy="400110"/>
          </a:xfrm>
          <a:prstGeom prst="rect">
            <a:avLst/>
          </a:prstGeom>
          <a:noFill/>
        </p:spPr>
        <p:txBody>
          <a:bodyPr wrap="none" rtlCol="0">
            <a:spAutoFit/>
          </a:bodyPr>
          <a:lstStyle/>
          <a:p>
            <a:r>
              <a:rPr lang="en-US" sz="2000" b="1" dirty="0">
                <a:solidFill>
                  <a:srgbClr val="FF0000"/>
                </a:solidFill>
              </a:rPr>
              <a:t>Nebraska</a:t>
            </a:r>
          </a:p>
        </p:txBody>
      </p:sp>
    </p:spTree>
    <p:extLst>
      <p:ext uri="{BB962C8B-B14F-4D97-AF65-F5344CB8AC3E}">
        <p14:creationId xmlns:p14="http://schemas.microsoft.com/office/powerpoint/2010/main" val="2560356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437392177"/>
              </p:ext>
            </p:extLst>
          </p:nvPr>
        </p:nvGraphicFramePr>
        <p:xfrm>
          <a:off x="616226" y="268357"/>
          <a:ext cx="10535478" cy="616226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844826" y="1142999"/>
            <a:ext cx="1182568" cy="400110"/>
          </a:xfrm>
          <a:prstGeom prst="rect">
            <a:avLst/>
          </a:prstGeom>
          <a:noFill/>
        </p:spPr>
        <p:txBody>
          <a:bodyPr wrap="none" rtlCol="0">
            <a:spAutoFit/>
          </a:bodyPr>
          <a:lstStyle/>
          <a:p>
            <a:r>
              <a:rPr lang="en-US" sz="2000" b="1" dirty="0">
                <a:solidFill>
                  <a:srgbClr val="FF0000"/>
                </a:solidFill>
              </a:rPr>
              <a:t>Nebraska</a:t>
            </a:r>
          </a:p>
        </p:txBody>
      </p:sp>
      <p:sp>
        <p:nvSpPr>
          <p:cNvPr id="8" name="TextBox 7"/>
          <p:cNvSpPr txBox="1"/>
          <p:nvPr/>
        </p:nvSpPr>
        <p:spPr>
          <a:xfrm>
            <a:off x="127928" y="6404977"/>
            <a:ext cx="12064072" cy="369332"/>
          </a:xfrm>
          <a:prstGeom prst="rect">
            <a:avLst/>
          </a:prstGeom>
          <a:noFill/>
        </p:spPr>
        <p:txBody>
          <a:bodyPr wrap="none" rtlCol="0">
            <a:spAutoFit/>
          </a:bodyPr>
          <a:lstStyle/>
          <a:p>
            <a:r>
              <a:rPr lang="en-US" dirty="0"/>
              <a:t>Source:  USDA, National Agricultural Statistics Service, 2017 Census of Agriculture – State Data</a:t>
            </a:r>
            <a:r>
              <a:rPr lang="en-US" dirty="0">
                <a:solidFill>
                  <a:prstClr val="black"/>
                </a:solidFill>
              </a:rPr>
              <a:t> , </a:t>
            </a:r>
            <a:r>
              <a:rPr lang="en-US" sz="1200" dirty="0">
                <a:solidFill>
                  <a:prstClr val="black"/>
                </a:solidFill>
              </a:rPr>
              <a:t>Author: Diane Wasser</a:t>
            </a:r>
            <a:r>
              <a:rPr lang="en-US" sz="1000" dirty="0">
                <a:solidFill>
                  <a:prstClr val="black"/>
                </a:solidFill>
              </a:rPr>
              <a:t> , UNL</a:t>
            </a:r>
            <a:r>
              <a:rPr lang="en-US" dirty="0">
                <a:solidFill>
                  <a:prstClr val="black"/>
                </a:solidFill>
              </a:rPr>
              <a:t> </a:t>
            </a:r>
            <a:endParaRPr lang="en-US" dirty="0"/>
          </a:p>
        </p:txBody>
      </p:sp>
    </p:spTree>
    <p:extLst>
      <p:ext uri="{BB962C8B-B14F-4D97-AF65-F5344CB8AC3E}">
        <p14:creationId xmlns:p14="http://schemas.microsoft.com/office/powerpoint/2010/main" val="755825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6774" y="665922"/>
            <a:ext cx="3657600" cy="2862322"/>
          </a:xfrm>
          <a:prstGeom prst="rect">
            <a:avLst/>
          </a:prstGeom>
          <a:noFill/>
        </p:spPr>
        <p:txBody>
          <a:bodyPr wrap="square" rtlCol="0">
            <a:spAutoFit/>
          </a:bodyPr>
          <a:lstStyle/>
          <a:p>
            <a:r>
              <a:rPr lang="en-US" sz="3600" dirty="0"/>
              <a:t>Top Ten States for Harvested Cropland Acres with  Cover Crops:  2017 and 2012</a:t>
            </a:r>
            <a:r>
              <a:rPr lang="en-US" sz="2800" baseline="30000" dirty="0"/>
              <a:t>1</a:t>
            </a:r>
          </a:p>
        </p:txBody>
      </p:sp>
      <p:sp>
        <p:nvSpPr>
          <p:cNvPr id="7" name="TextBox 6"/>
          <p:cNvSpPr txBox="1"/>
          <p:nvPr/>
        </p:nvSpPr>
        <p:spPr>
          <a:xfrm>
            <a:off x="83127" y="5298866"/>
            <a:ext cx="4718934" cy="1200329"/>
          </a:xfrm>
          <a:prstGeom prst="rect">
            <a:avLst/>
          </a:prstGeom>
          <a:noFill/>
        </p:spPr>
        <p:txBody>
          <a:bodyPr wrap="square" rtlCol="0">
            <a:spAutoFit/>
          </a:bodyPr>
          <a:lstStyle/>
          <a:p>
            <a:r>
              <a:rPr lang="en-US" baseline="30000" dirty="0"/>
              <a:t>1</a:t>
            </a:r>
            <a:r>
              <a:rPr lang="en-US" dirty="0"/>
              <a:t> Source:  USDA National Agricultural </a:t>
            </a:r>
          </a:p>
          <a:p>
            <a:r>
              <a:rPr lang="en-US" dirty="0"/>
              <a:t>  Statistics Service, 2017 Census of</a:t>
            </a:r>
          </a:p>
          <a:p>
            <a:r>
              <a:rPr lang="en-US" dirty="0"/>
              <a:t>  Agriculture – State Data</a:t>
            </a:r>
            <a:r>
              <a:rPr lang="en-US" dirty="0">
                <a:solidFill>
                  <a:prstClr val="black"/>
                </a:solidFill>
              </a:rPr>
              <a:t> , </a:t>
            </a:r>
            <a:r>
              <a:rPr lang="en-US" sz="1000" dirty="0">
                <a:solidFill>
                  <a:prstClr val="black"/>
                </a:solidFill>
              </a:rPr>
              <a:t>Author: Diane Wasser, UNL</a:t>
            </a:r>
            <a:r>
              <a:rPr lang="en-US" sz="1000" dirty="0"/>
              <a:t> </a:t>
            </a:r>
          </a:p>
          <a:p>
            <a:r>
              <a:rPr lang="en-US" baseline="30000" dirty="0"/>
              <a:t>2</a:t>
            </a:r>
            <a:r>
              <a:rPr lang="en-US" dirty="0"/>
              <a:t> Excluding CRP Acres </a:t>
            </a:r>
          </a:p>
        </p:txBody>
      </p:sp>
      <p:graphicFrame>
        <p:nvGraphicFramePr>
          <p:cNvPr id="8" name="Table 7">
            <a:extLst>
              <a:ext uri="{FF2B5EF4-FFF2-40B4-BE49-F238E27FC236}">
                <a16:creationId xmlns:a16="http://schemas.microsoft.com/office/drawing/2014/main" id="{D733A30C-D709-4045-8535-B0C5FF0F86DB}"/>
              </a:ext>
            </a:extLst>
          </p:cNvPr>
          <p:cNvGraphicFramePr>
            <a:graphicFrameLocks noGrp="1"/>
          </p:cNvGraphicFramePr>
          <p:nvPr>
            <p:extLst>
              <p:ext uri="{D42A27DB-BD31-4B8C-83A1-F6EECF244321}">
                <p14:modId xmlns:p14="http://schemas.microsoft.com/office/powerpoint/2010/main" val="2026201259"/>
              </p:ext>
            </p:extLst>
          </p:nvPr>
        </p:nvGraphicFramePr>
        <p:xfrm>
          <a:off x="4802061" y="74494"/>
          <a:ext cx="6983538" cy="6360047"/>
        </p:xfrm>
        <a:graphic>
          <a:graphicData uri="http://schemas.openxmlformats.org/drawingml/2006/table">
            <a:tbl>
              <a:tblPr firstRow="1" bandRow="1"/>
              <a:tblGrid>
                <a:gridCol w="1820411">
                  <a:extLst>
                    <a:ext uri="{9D8B030D-6E8A-4147-A177-3AD203B41FA5}">
                      <a16:colId xmlns:a16="http://schemas.microsoft.com/office/drawing/2014/main" val="3565794462"/>
                    </a:ext>
                  </a:extLst>
                </a:gridCol>
                <a:gridCol w="2567709">
                  <a:extLst>
                    <a:ext uri="{9D8B030D-6E8A-4147-A177-3AD203B41FA5}">
                      <a16:colId xmlns:a16="http://schemas.microsoft.com/office/drawing/2014/main" val="2837026118"/>
                    </a:ext>
                  </a:extLst>
                </a:gridCol>
                <a:gridCol w="2595418">
                  <a:extLst>
                    <a:ext uri="{9D8B030D-6E8A-4147-A177-3AD203B41FA5}">
                      <a16:colId xmlns:a16="http://schemas.microsoft.com/office/drawing/2014/main" val="1132323981"/>
                    </a:ext>
                  </a:extLst>
                </a:gridCol>
              </a:tblGrid>
              <a:tr h="377687">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1600" dirty="0"/>
                        <a:t>State/Year</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1600" dirty="0"/>
                        <a:t>Acres In Cover Crops</a:t>
                      </a:r>
                      <a:r>
                        <a:rPr lang="en-US" sz="1600" baseline="0" dirty="0"/>
                        <a:t> </a:t>
                      </a:r>
                      <a:r>
                        <a:rPr lang="en-US" sz="1600" baseline="30000" dirty="0"/>
                        <a:t>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1600" dirty="0"/>
                        <a:t>%</a:t>
                      </a:r>
                      <a:r>
                        <a:rPr lang="en-US" sz="1600" baseline="0" dirty="0"/>
                        <a:t> of Total Harvested Acres</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743175866"/>
                  </a:ext>
                </a:extLst>
              </a:tr>
              <a:tr h="558849">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dirty="0"/>
                        <a:t>Texas:              2017</a:t>
                      </a:r>
                    </a:p>
                    <a:p>
                      <a:r>
                        <a:rPr lang="en-US" sz="1600" dirty="0"/>
                        <a:t>                         2012</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1,014,145</a:t>
                      </a:r>
                    </a:p>
                    <a:p>
                      <a:pPr algn="ctr"/>
                      <a:r>
                        <a:rPr lang="en-US" sz="1600" dirty="0"/>
                        <a:t>911,061</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5.8</a:t>
                      </a:r>
                    </a:p>
                    <a:p>
                      <a:pPr algn="ctr"/>
                      <a:r>
                        <a:rPr lang="en-US" sz="1600" dirty="0"/>
                        <a:t>5.5</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141591977"/>
                  </a:ext>
                </a:extLst>
              </a:tr>
              <a:tr h="573839">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dirty="0"/>
                        <a:t>Iowa:               2017</a:t>
                      </a:r>
                    </a:p>
                    <a:p>
                      <a:r>
                        <a:rPr lang="en-US" sz="1600" dirty="0"/>
                        <a:t>                         2012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973,112</a:t>
                      </a:r>
                    </a:p>
                    <a:p>
                      <a:pPr algn="ctr"/>
                      <a:r>
                        <a:rPr lang="en-US" sz="1600" dirty="0"/>
                        <a:t>379,614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4.0</a:t>
                      </a:r>
                    </a:p>
                    <a:p>
                      <a:pPr algn="ctr"/>
                      <a:r>
                        <a:rPr lang="en-US" sz="1600" dirty="0"/>
                        <a:t>1.5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642404256"/>
                  </a:ext>
                </a:extLst>
              </a:tr>
              <a:tr h="573839">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dirty="0"/>
                        <a:t>Indiana:           2017</a:t>
                      </a:r>
                    </a:p>
                    <a:p>
                      <a:r>
                        <a:rPr lang="en-US" sz="1600" dirty="0"/>
                        <a:t>                         2012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936,118</a:t>
                      </a:r>
                    </a:p>
                    <a:p>
                      <a:pPr algn="ctr"/>
                      <a:r>
                        <a:rPr lang="en-US" sz="1600" dirty="0"/>
                        <a:t>596,060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7.6</a:t>
                      </a:r>
                    </a:p>
                    <a:p>
                      <a:pPr algn="ctr"/>
                      <a:r>
                        <a:rPr lang="en-US" sz="1600" dirty="0"/>
                        <a:t>4.9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922901366"/>
                  </a:ext>
                </a:extLst>
              </a:tr>
              <a:tr h="573839">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dirty="0"/>
                        <a:t>Missouri:         2017</a:t>
                      </a:r>
                    </a:p>
                    <a:p>
                      <a:r>
                        <a:rPr lang="en-US" sz="1600" dirty="0"/>
                        <a:t>                         2012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842,178</a:t>
                      </a:r>
                    </a:p>
                    <a:p>
                      <a:pPr algn="ctr"/>
                      <a:r>
                        <a:rPr lang="en-US" sz="1600" dirty="0"/>
                        <a:t>390,114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6.2</a:t>
                      </a:r>
                    </a:p>
                    <a:p>
                      <a:pPr algn="ctr"/>
                      <a:r>
                        <a:rPr lang="en-US" sz="1600" dirty="0"/>
                        <a:t>3.0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11223027"/>
                  </a:ext>
                </a:extLst>
              </a:tr>
              <a:tr h="58798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b="1" dirty="0">
                          <a:solidFill>
                            <a:srgbClr val="FF0000"/>
                          </a:solidFill>
                        </a:rPr>
                        <a:t>Nebraska:</a:t>
                      </a:r>
                      <a:r>
                        <a:rPr lang="en-US" sz="1600" dirty="0">
                          <a:solidFill>
                            <a:srgbClr val="FF0000"/>
                          </a:solidFill>
                        </a:rPr>
                        <a:t>      2017</a:t>
                      </a:r>
                    </a:p>
                    <a:p>
                      <a:r>
                        <a:rPr lang="en-US" sz="1600" dirty="0">
                          <a:solidFill>
                            <a:srgbClr val="FF0000"/>
                          </a:solidFill>
                        </a:rPr>
                        <a:t>                         2012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solidFill>
                            <a:srgbClr val="FF0000"/>
                          </a:solidFill>
                        </a:rPr>
                        <a:t>747,903</a:t>
                      </a:r>
                    </a:p>
                    <a:p>
                      <a:pPr algn="ctr"/>
                      <a:r>
                        <a:rPr lang="en-US" sz="1600" dirty="0">
                          <a:solidFill>
                            <a:srgbClr val="FF0000"/>
                          </a:solidFill>
                        </a:rPr>
                        <a:t>357,264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solidFill>
                            <a:srgbClr val="FF0000"/>
                          </a:solidFill>
                        </a:rPr>
                        <a:t>3.8</a:t>
                      </a:r>
                    </a:p>
                    <a:p>
                      <a:pPr algn="ctr"/>
                      <a:r>
                        <a:rPr lang="en-US" sz="1600" dirty="0">
                          <a:solidFill>
                            <a:srgbClr val="FF0000"/>
                          </a:solidFill>
                        </a:rPr>
                        <a:t>1.9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772043114"/>
                  </a:ext>
                </a:extLst>
              </a:tr>
              <a:tr h="558849">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dirty="0"/>
                        <a:t>Ohio:               2017</a:t>
                      </a:r>
                    </a:p>
                    <a:p>
                      <a:r>
                        <a:rPr lang="en-US" sz="1600" dirty="0"/>
                        <a:t>                         2012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717,759</a:t>
                      </a:r>
                    </a:p>
                    <a:p>
                      <a:pPr algn="ctr"/>
                      <a:r>
                        <a:rPr lang="en-US" sz="1600" dirty="0"/>
                        <a:t>357,292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7.0</a:t>
                      </a:r>
                    </a:p>
                    <a:p>
                      <a:pPr algn="ctr"/>
                      <a:r>
                        <a:rPr lang="en-US" sz="1600" dirty="0"/>
                        <a:t>3.5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755956927"/>
                  </a:ext>
                </a:extLst>
              </a:tr>
              <a:tr h="57992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dirty="0"/>
                        <a:t>Illinois:            2017</a:t>
                      </a:r>
                    </a:p>
                    <a:p>
                      <a:r>
                        <a:rPr lang="en-US" sz="1600" dirty="0"/>
                        <a:t>                         2012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708,105</a:t>
                      </a:r>
                    </a:p>
                    <a:p>
                      <a:pPr algn="ctr"/>
                      <a:r>
                        <a:rPr lang="en-US" sz="1600" dirty="0"/>
                        <a:t>318,636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3.1</a:t>
                      </a:r>
                    </a:p>
                    <a:p>
                      <a:pPr algn="ctr"/>
                      <a:r>
                        <a:rPr lang="en-US" sz="1600" dirty="0"/>
                        <a:t>1.4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322641766"/>
                  </a:ext>
                </a:extLst>
              </a:tr>
              <a:tr h="558849">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dirty="0"/>
                        <a:t>Michigan:        2017</a:t>
                      </a:r>
                    </a:p>
                    <a:p>
                      <a:r>
                        <a:rPr lang="en-US" sz="1600" dirty="0"/>
                        <a:t>                         2012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673.205</a:t>
                      </a:r>
                    </a:p>
                    <a:p>
                      <a:pPr algn="ctr"/>
                      <a:r>
                        <a:rPr lang="en-US" sz="1600" dirty="0"/>
                        <a:t>437.200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7.3</a:t>
                      </a:r>
                    </a:p>
                    <a:p>
                      <a:pPr algn="ctr"/>
                      <a:r>
                        <a:rPr lang="en-US" sz="1600" dirty="0"/>
                        <a:t>6.2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46802345"/>
                  </a:ext>
                </a:extLst>
              </a:tr>
              <a:tr h="558849">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dirty="0"/>
                        <a:t>Wisconsin:      2017</a:t>
                      </a:r>
                    </a:p>
                    <a:p>
                      <a:r>
                        <a:rPr lang="en-US" sz="1600" dirty="0"/>
                        <a:t>                     </a:t>
                      </a:r>
                      <a:r>
                        <a:rPr lang="en-US" sz="1600" baseline="0" dirty="0"/>
                        <a:t>    </a:t>
                      </a:r>
                      <a:r>
                        <a:rPr lang="en-US" sz="1600" dirty="0"/>
                        <a:t>2012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611,231</a:t>
                      </a:r>
                    </a:p>
                    <a:p>
                      <a:pPr algn="ctr"/>
                      <a:r>
                        <a:rPr lang="en-US" sz="1600" dirty="0"/>
                        <a:t>553,005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6.6</a:t>
                      </a:r>
                    </a:p>
                    <a:p>
                      <a:pPr algn="ctr"/>
                      <a:r>
                        <a:rPr lang="en-US" sz="1600" dirty="0"/>
                        <a:t>6.0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007438402"/>
                  </a:ext>
                </a:extLst>
              </a:tr>
              <a:tr h="76061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dirty="0"/>
                        <a:t>Pennsylvania: 2017</a:t>
                      </a:r>
                    </a:p>
                    <a:p>
                      <a:r>
                        <a:rPr lang="en-US" sz="1600" dirty="0"/>
                        <a:t>                         2012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595,309</a:t>
                      </a:r>
                    </a:p>
                    <a:p>
                      <a:pPr algn="ctr"/>
                      <a:r>
                        <a:rPr lang="en-US" sz="1600" dirty="0"/>
                        <a:t>446,295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15.1</a:t>
                      </a:r>
                    </a:p>
                    <a:p>
                      <a:pPr algn="ctr"/>
                      <a:r>
                        <a:rPr lang="en-US" sz="1600" dirty="0"/>
                        <a:t>11.3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196389258"/>
                  </a:ext>
                </a:extLst>
              </a:tr>
            </a:tbl>
          </a:graphicData>
        </a:graphic>
      </p:graphicFrame>
    </p:spTree>
    <p:extLst>
      <p:ext uri="{BB962C8B-B14F-4D97-AF65-F5344CB8AC3E}">
        <p14:creationId xmlns:p14="http://schemas.microsoft.com/office/powerpoint/2010/main" val="534324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32000" y="368949"/>
            <a:ext cx="7552484" cy="830997"/>
          </a:xfrm>
          <a:prstGeom prst="rect">
            <a:avLst/>
          </a:prstGeom>
          <a:noFill/>
        </p:spPr>
        <p:txBody>
          <a:bodyPr wrap="square" rtlCol="0">
            <a:spAutoFit/>
          </a:bodyPr>
          <a:lstStyle/>
          <a:p>
            <a:pPr algn="ctr"/>
            <a:r>
              <a:rPr lang="en-US" sz="2400" b="1" dirty="0"/>
              <a:t>Percent of Nebraska Farms Reporting Cover Crops by Acreage – Size Class of Farms, 2012 and 2017 </a:t>
            </a:r>
            <a:r>
              <a:rPr lang="en-US" sz="2400" b="1" baseline="30000" dirty="0"/>
              <a:t>1</a:t>
            </a:r>
          </a:p>
        </p:txBody>
      </p:sp>
      <p:sp>
        <p:nvSpPr>
          <p:cNvPr id="4" name="TextBox 3"/>
          <p:cNvSpPr txBox="1"/>
          <p:nvPr/>
        </p:nvSpPr>
        <p:spPr>
          <a:xfrm>
            <a:off x="267819" y="5704220"/>
            <a:ext cx="12072087" cy="369332"/>
          </a:xfrm>
          <a:prstGeom prst="rect">
            <a:avLst/>
          </a:prstGeom>
          <a:noFill/>
        </p:spPr>
        <p:txBody>
          <a:bodyPr wrap="none" rtlCol="0">
            <a:spAutoFit/>
          </a:bodyPr>
          <a:lstStyle/>
          <a:p>
            <a:r>
              <a:rPr lang="en-US" baseline="30000" dirty="0"/>
              <a:t>1</a:t>
            </a:r>
            <a:r>
              <a:rPr lang="en-US" dirty="0"/>
              <a:t> Source:  USDA, National Agricultural Statistics Service, 2017 Census of Agriculture – Nebraska</a:t>
            </a:r>
            <a:r>
              <a:rPr lang="en-US" dirty="0">
                <a:solidFill>
                  <a:prstClr val="black"/>
                </a:solidFill>
              </a:rPr>
              <a:t> , </a:t>
            </a:r>
            <a:r>
              <a:rPr lang="en-US" sz="1200" dirty="0">
                <a:solidFill>
                  <a:prstClr val="black"/>
                </a:solidFill>
              </a:rPr>
              <a:t>Author: Diane Wasser</a:t>
            </a:r>
            <a:r>
              <a:rPr lang="en-US" sz="1000" dirty="0">
                <a:solidFill>
                  <a:prstClr val="black"/>
                </a:solidFill>
              </a:rPr>
              <a:t> , UNL</a:t>
            </a:r>
            <a:r>
              <a:rPr lang="en-US" dirty="0"/>
              <a:t> </a:t>
            </a:r>
          </a:p>
        </p:txBody>
      </p:sp>
      <p:graphicFrame>
        <p:nvGraphicFramePr>
          <p:cNvPr id="5" name="Table 4">
            <a:extLst>
              <a:ext uri="{FF2B5EF4-FFF2-40B4-BE49-F238E27FC236}">
                <a16:creationId xmlns:a16="http://schemas.microsoft.com/office/drawing/2014/main" id="{B51973FE-D935-45D9-AE65-31CA84B0DE21}"/>
              </a:ext>
            </a:extLst>
          </p:cNvPr>
          <p:cNvGraphicFramePr>
            <a:graphicFrameLocks noGrp="1"/>
          </p:cNvGraphicFramePr>
          <p:nvPr>
            <p:extLst>
              <p:ext uri="{D42A27DB-BD31-4B8C-83A1-F6EECF244321}">
                <p14:modId xmlns:p14="http://schemas.microsoft.com/office/powerpoint/2010/main" val="2239444463"/>
              </p:ext>
            </p:extLst>
          </p:nvPr>
        </p:nvGraphicFramePr>
        <p:xfrm>
          <a:off x="2032000" y="1492409"/>
          <a:ext cx="8128000" cy="3383280"/>
        </p:xfrm>
        <a:graphic>
          <a:graphicData uri="http://schemas.openxmlformats.org/drawingml/2006/table">
            <a:tbl>
              <a:tblPr firstRow="1" bandRow="1"/>
              <a:tblGrid>
                <a:gridCol w="2032000">
                  <a:extLst>
                    <a:ext uri="{9D8B030D-6E8A-4147-A177-3AD203B41FA5}">
                      <a16:colId xmlns:a16="http://schemas.microsoft.com/office/drawing/2014/main" val="1905784863"/>
                    </a:ext>
                  </a:extLst>
                </a:gridCol>
                <a:gridCol w="2032000">
                  <a:extLst>
                    <a:ext uri="{9D8B030D-6E8A-4147-A177-3AD203B41FA5}">
                      <a16:colId xmlns:a16="http://schemas.microsoft.com/office/drawing/2014/main" val="3230413847"/>
                    </a:ext>
                  </a:extLst>
                </a:gridCol>
                <a:gridCol w="2032000">
                  <a:extLst>
                    <a:ext uri="{9D8B030D-6E8A-4147-A177-3AD203B41FA5}">
                      <a16:colId xmlns:a16="http://schemas.microsoft.com/office/drawing/2014/main" val="1226066099"/>
                    </a:ext>
                  </a:extLst>
                </a:gridCol>
                <a:gridCol w="2032000">
                  <a:extLst>
                    <a:ext uri="{9D8B030D-6E8A-4147-A177-3AD203B41FA5}">
                      <a16:colId xmlns:a16="http://schemas.microsoft.com/office/drawing/2014/main" val="1560026324"/>
                    </a:ext>
                  </a:extLst>
                </a:gridCol>
              </a:tblGrid>
              <a:tr h="320040">
                <a:tc rowSpan="2">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2000" dirty="0"/>
                        <a:t>Farm</a:t>
                      </a:r>
                      <a:r>
                        <a:rPr lang="en-US" sz="2000" baseline="0" dirty="0"/>
                        <a:t> Acreage Size Class</a:t>
                      </a:r>
                      <a:endParaRPr lang="en-US" sz="20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gridSpan="2">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2000" dirty="0"/>
                        <a:t>Year</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endParaRPr lang="en-US" dirty="0"/>
                    </a:p>
                  </a:txBody>
                  <a:tcPr/>
                </a:tc>
                <a:tc rowSpan="2">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2000" dirty="0"/>
                        <a:t>% Change </a:t>
                      </a:r>
                    </a:p>
                    <a:p>
                      <a:pPr algn="ctr"/>
                      <a:r>
                        <a:rPr lang="en-US" sz="2000" dirty="0"/>
                        <a:t>2012-2017</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34666423"/>
                  </a:ext>
                </a:extLst>
              </a:tr>
              <a:tr h="320040">
                <a:tc v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914400" rtl="0" eaLnBrk="1" latinLnBrk="0" hangingPunct="1"/>
                      <a:r>
                        <a:rPr lang="en-US" sz="2000" b="1" kern="1200" dirty="0">
                          <a:solidFill>
                            <a:schemeClr val="lt1"/>
                          </a:solidFill>
                          <a:latin typeface="+mn-lt"/>
                          <a:ea typeface="+mn-ea"/>
                          <a:cs typeface="+mn-cs"/>
                        </a:rPr>
                        <a:t>2012</a:t>
                      </a:r>
                    </a:p>
                  </a:txBody>
                  <a:tcPr anchor="ctr">
                    <a:lnL w="381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75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914400" rtl="0" eaLnBrk="1" latinLnBrk="0" hangingPunct="1"/>
                      <a:r>
                        <a:rPr lang="en-US" sz="2000" b="1" kern="1200" dirty="0">
                          <a:solidFill>
                            <a:schemeClr val="lt1"/>
                          </a:solidFill>
                          <a:latin typeface="+mn-lt"/>
                          <a:ea typeface="+mn-ea"/>
                          <a:cs typeface="+mn-cs"/>
                        </a:rPr>
                        <a:t>2017</a:t>
                      </a:r>
                    </a:p>
                  </a:txBody>
                  <a:tcPr anchor="ctr">
                    <a:lnL w="12700" cmpd="sng">
                      <a:solidFill>
                        <a:sysClr val="window" lastClr="FFFFFF"/>
                      </a:solidFill>
                    </a:lnL>
                    <a:lnR w="381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75000"/>
                      </a:srgbClr>
                    </a:solidFill>
                  </a:tcPr>
                </a:tc>
                <a:tc vMerge="1">
                  <a:txBody>
                    <a:bodyPr/>
                    <a:lstStyle/>
                    <a:p>
                      <a:endParaRPr lang="en-US"/>
                    </a:p>
                  </a:txBody>
                  <a:tcPr/>
                </a:tc>
                <a:extLst>
                  <a:ext uri="{0D108BD9-81ED-4DB2-BD59-A6C34878D82A}">
                    <a16:rowId xmlns:a16="http://schemas.microsoft.com/office/drawing/2014/main" val="224165076"/>
                  </a:ext>
                </a:extLst>
              </a:tr>
              <a:tr h="3200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1 to 99 acres</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65%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52%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-24.3%</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977647173"/>
                  </a:ext>
                </a:extLst>
              </a:tr>
              <a:tr h="3200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100 to 499</a:t>
                      </a:r>
                      <a:r>
                        <a:rPr lang="en-US" sz="2000" baseline="0" dirty="0"/>
                        <a:t> acres</a:t>
                      </a:r>
                      <a:endParaRPr lang="en-US" sz="20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30%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40%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114.1%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69177387"/>
                  </a:ext>
                </a:extLst>
              </a:tr>
              <a:tr h="3200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500 to 999 acres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150.5%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53902786"/>
                  </a:ext>
                </a:extLst>
              </a:tr>
              <a:tr h="3200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1000 to 1999 acres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121.6%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799318588"/>
                  </a:ext>
                </a:extLst>
              </a:tr>
              <a:tr h="3200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2000 or more acres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&lt;1%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&lt;1%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16.7%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031105553"/>
                  </a:ext>
                </a:extLst>
              </a:tr>
            </a:tbl>
          </a:graphicData>
        </a:graphic>
      </p:graphicFrame>
      <p:sp>
        <p:nvSpPr>
          <p:cNvPr id="6" name="Rectangle 5">
            <a:extLst>
              <a:ext uri="{FF2B5EF4-FFF2-40B4-BE49-F238E27FC236}">
                <a16:creationId xmlns:a16="http://schemas.microsoft.com/office/drawing/2014/main" id="{C5BC17B4-7669-4015-B9B0-8CF5CD5069C9}"/>
              </a:ext>
            </a:extLst>
          </p:cNvPr>
          <p:cNvSpPr/>
          <p:nvPr/>
        </p:nvSpPr>
        <p:spPr>
          <a:xfrm>
            <a:off x="2032000" y="4984525"/>
            <a:ext cx="9652000" cy="369332"/>
          </a:xfrm>
          <a:prstGeom prst="rect">
            <a:avLst/>
          </a:prstGeom>
        </p:spPr>
        <p:txBody>
          <a:bodyPr wrap="square">
            <a:spAutoFit/>
          </a:bodyPr>
          <a:lstStyle/>
          <a:p>
            <a:r>
              <a:rPr lang="en-US" dirty="0">
                <a:latin typeface="Calibri" panose="020F0502020204030204" pitchFamily="34" charset="0"/>
                <a:ea typeface="Times New Roman" panose="02020603050405020304" pitchFamily="18" charset="0"/>
              </a:rPr>
              <a:t>The total number of farms in Nebraska:  49,969 in 2012,  46,332 in 2017.</a:t>
            </a:r>
            <a:endParaRPr lang="en-US" dirty="0"/>
          </a:p>
        </p:txBody>
      </p:sp>
    </p:spTree>
    <p:extLst>
      <p:ext uri="{BB962C8B-B14F-4D97-AF65-F5344CB8AC3E}">
        <p14:creationId xmlns:p14="http://schemas.microsoft.com/office/powerpoint/2010/main" val="744597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808" y="325015"/>
            <a:ext cx="3762137" cy="654040"/>
          </a:xfrm>
          <a:noFill/>
          <a:effectLst>
            <a:outerShdw blurRad="50800" dist="50800" dir="5400000" algn="ctr" rotWithShape="0">
              <a:schemeClr val="accent1"/>
            </a:outerShdw>
          </a:effectLst>
        </p:spPr>
        <p:txBody>
          <a:bodyPr/>
          <a:lstStyle/>
          <a:p>
            <a:r>
              <a:rPr lang="en-US" dirty="0"/>
              <a:t>Extreme Weather</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10"/>
          <a:stretch/>
        </p:blipFill>
        <p:spPr>
          <a:xfrm>
            <a:off x="716499" y="1087696"/>
            <a:ext cx="4394765" cy="2617529"/>
          </a:xfrm>
          <a:prstGeom prst="rect">
            <a:avLst/>
          </a:prstGeom>
        </p:spPr>
      </p:pic>
      <p:pic>
        <p:nvPicPr>
          <p:cNvPr id="5" name="Content Placeholder 5" descr="Vertical till Corn - Knox Co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0429" y="515216"/>
            <a:ext cx="4253345" cy="3190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338808" y="3394887"/>
            <a:ext cx="4151565" cy="3113674"/>
          </a:xfrm>
          <a:prstGeom prst="rect">
            <a:avLst/>
          </a:prstGeom>
        </p:spPr>
      </p:pic>
      <p:pic>
        <p:nvPicPr>
          <p:cNvPr id="6" name="Picture 5"/>
          <p:cNvPicPr>
            <a:picLocks noChangeAspect="1"/>
          </p:cNvPicPr>
          <p:nvPr/>
        </p:nvPicPr>
        <p:blipFill>
          <a:blip r:embed="rId5"/>
          <a:stretch>
            <a:fillRect/>
          </a:stretch>
        </p:blipFill>
        <p:spPr>
          <a:xfrm>
            <a:off x="4782570" y="3250645"/>
            <a:ext cx="3273136" cy="3327312"/>
          </a:xfrm>
          <a:prstGeom prst="rect">
            <a:avLst/>
          </a:prstGeom>
        </p:spPr>
      </p:pic>
      <p:sp>
        <p:nvSpPr>
          <p:cNvPr id="10" name="TextBox 9"/>
          <p:cNvSpPr txBox="1"/>
          <p:nvPr/>
        </p:nvSpPr>
        <p:spPr>
          <a:xfrm>
            <a:off x="9219490" y="6211669"/>
            <a:ext cx="3058886" cy="646331"/>
          </a:xfrm>
          <a:prstGeom prst="rect">
            <a:avLst/>
          </a:prstGeom>
          <a:noFill/>
          <a:effectLst>
            <a:outerShdw blurRad="50800" dist="38100" dir="13500000" algn="br"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918655">
                    <a:lumMod val="50000"/>
                  </a:srgbClr>
                </a:solidFill>
                <a:effectLst/>
                <a:uLnTx/>
                <a:uFillTx/>
                <a:latin typeface="Trebuchet MS" panose="020B0603020202020204"/>
                <a:ea typeface="+mn-ea"/>
                <a:cs typeface="+mn-cs"/>
              </a:rPr>
              <a:t>Resilient Soil</a:t>
            </a:r>
          </a:p>
        </p:txBody>
      </p:sp>
      <p:pic>
        <p:nvPicPr>
          <p:cNvPr id="7" name="Picture 6"/>
          <p:cNvPicPr>
            <a:picLocks noChangeAspect="1"/>
          </p:cNvPicPr>
          <p:nvPr/>
        </p:nvPicPr>
        <p:blipFill>
          <a:blip r:embed="rId6"/>
          <a:stretch>
            <a:fillRect/>
          </a:stretch>
        </p:blipFill>
        <p:spPr>
          <a:xfrm>
            <a:off x="9717511" y="3094119"/>
            <a:ext cx="2324100" cy="2517775"/>
          </a:xfrm>
          <a:prstGeom prst="rect">
            <a:avLst/>
          </a:prstGeom>
        </p:spPr>
      </p:pic>
      <p:pic>
        <p:nvPicPr>
          <p:cNvPr id="3" name="Picture 2"/>
          <p:cNvPicPr>
            <a:picLocks noChangeAspect="1"/>
          </p:cNvPicPr>
          <p:nvPr/>
        </p:nvPicPr>
        <p:blipFill>
          <a:blip r:embed="rId7"/>
          <a:stretch>
            <a:fillRect/>
          </a:stretch>
        </p:blipFill>
        <p:spPr>
          <a:xfrm>
            <a:off x="8241724" y="3895426"/>
            <a:ext cx="2324100" cy="2320916"/>
          </a:xfrm>
          <a:prstGeom prst="rect">
            <a:avLst/>
          </a:prstGeom>
        </p:spPr>
      </p:pic>
      <p:pic>
        <p:nvPicPr>
          <p:cNvPr id="11" name="Picture 10"/>
          <p:cNvPicPr>
            <a:picLocks noChangeAspect="1"/>
          </p:cNvPicPr>
          <p:nvPr/>
        </p:nvPicPr>
        <p:blipFill>
          <a:blip r:embed="rId8"/>
          <a:stretch>
            <a:fillRect/>
          </a:stretch>
        </p:blipFill>
        <p:spPr>
          <a:xfrm>
            <a:off x="9664276" y="633564"/>
            <a:ext cx="2377335" cy="2355624"/>
          </a:xfrm>
          <a:prstGeom prst="rect">
            <a:avLst/>
          </a:prstGeom>
        </p:spPr>
      </p:pic>
    </p:spTree>
    <p:extLst>
      <p:ext uri="{BB962C8B-B14F-4D97-AF65-F5344CB8AC3E}">
        <p14:creationId xmlns:p14="http://schemas.microsoft.com/office/powerpoint/2010/main" val="186004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73057" y="212876"/>
            <a:ext cx="6943234" cy="830997"/>
          </a:xfrm>
          <a:prstGeom prst="rect">
            <a:avLst/>
          </a:prstGeom>
          <a:noFill/>
        </p:spPr>
        <p:txBody>
          <a:bodyPr wrap="square" rtlCol="0">
            <a:spAutoFit/>
          </a:bodyPr>
          <a:lstStyle/>
          <a:p>
            <a:pPr algn="ctr"/>
            <a:r>
              <a:rPr lang="en-US" sz="2400" b="1" dirty="0"/>
              <a:t>Nebraska Cover Crops Acres Reported by Acreage – Size Class of Farms, 2012 and 2017 </a:t>
            </a:r>
            <a:r>
              <a:rPr lang="en-US" sz="2400" b="1" baseline="30000" dirty="0"/>
              <a:t>1</a:t>
            </a:r>
          </a:p>
        </p:txBody>
      </p:sp>
      <p:sp>
        <p:nvSpPr>
          <p:cNvPr id="4" name="TextBox 3"/>
          <p:cNvSpPr txBox="1"/>
          <p:nvPr/>
        </p:nvSpPr>
        <p:spPr>
          <a:xfrm>
            <a:off x="0" y="6071010"/>
            <a:ext cx="12072087" cy="369332"/>
          </a:xfrm>
          <a:prstGeom prst="rect">
            <a:avLst/>
          </a:prstGeom>
          <a:noFill/>
        </p:spPr>
        <p:txBody>
          <a:bodyPr wrap="none" rtlCol="0">
            <a:spAutoFit/>
          </a:bodyPr>
          <a:lstStyle/>
          <a:p>
            <a:r>
              <a:rPr lang="en-US" baseline="30000" dirty="0"/>
              <a:t>1</a:t>
            </a:r>
            <a:r>
              <a:rPr lang="en-US" dirty="0"/>
              <a:t> Source:  USDA, National Agricultural Statistics Service, 2017 Census of Agriculture – Nebraska</a:t>
            </a:r>
            <a:r>
              <a:rPr lang="en-US" dirty="0">
                <a:solidFill>
                  <a:prstClr val="black"/>
                </a:solidFill>
              </a:rPr>
              <a:t> , </a:t>
            </a:r>
            <a:r>
              <a:rPr lang="en-US" sz="1200" dirty="0">
                <a:solidFill>
                  <a:prstClr val="black"/>
                </a:solidFill>
              </a:rPr>
              <a:t>Author: Diane Wasser</a:t>
            </a:r>
            <a:r>
              <a:rPr lang="en-US" sz="1000" dirty="0">
                <a:solidFill>
                  <a:prstClr val="black"/>
                </a:solidFill>
              </a:rPr>
              <a:t> , UNL</a:t>
            </a:r>
            <a:r>
              <a:rPr lang="en-US" dirty="0"/>
              <a:t> </a:t>
            </a:r>
          </a:p>
        </p:txBody>
      </p:sp>
      <p:graphicFrame>
        <p:nvGraphicFramePr>
          <p:cNvPr id="11" name="Table 10">
            <a:extLst>
              <a:ext uri="{FF2B5EF4-FFF2-40B4-BE49-F238E27FC236}">
                <a16:creationId xmlns:a16="http://schemas.microsoft.com/office/drawing/2014/main" id="{D8CDDC26-E102-43A6-892E-D2B503E76FBA}"/>
              </a:ext>
            </a:extLst>
          </p:cNvPr>
          <p:cNvGraphicFramePr>
            <a:graphicFrameLocks noGrp="1"/>
          </p:cNvGraphicFramePr>
          <p:nvPr>
            <p:extLst>
              <p:ext uri="{D42A27DB-BD31-4B8C-83A1-F6EECF244321}">
                <p14:modId xmlns:p14="http://schemas.microsoft.com/office/powerpoint/2010/main" val="2801532700"/>
              </p:ext>
            </p:extLst>
          </p:nvPr>
        </p:nvGraphicFramePr>
        <p:xfrm>
          <a:off x="2032000" y="1585696"/>
          <a:ext cx="8128000" cy="4175760"/>
        </p:xfrm>
        <a:graphic>
          <a:graphicData uri="http://schemas.openxmlformats.org/drawingml/2006/table">
            <a:tbl>
              <a:tblPr firstRow="1" bandRow="1"/>
              <a:tblGrid>
                <a:gridCol w="2032000">
                  <a:extLst>
                    <a:ext uri="{9D8B030D-6E8A-4147-A177-3AD203B41FA5}">
                      <a16:colId xmlns:a16="http://schemas.microsoft.com/office/drawing/2014/main" val="1905784863"/>
                    </a:ext>
                  </a:extLst>
                </a:gridCol>
                <a:gridCol w="2032000">
                  <a:extLst>
                    <a:ext uri="{9D8B030D-6E8A-4147-A177-3AD203B41FA5}">
                      <a16:colId xmlns:a16="http://schemas.microsoft.com/office/drawing/2014/main" val="3230413847"/>
                    </a:ext>
                  </a:extLst>
                </a:gridCol>
                <a:gridCol w="2032000">
                  <a:extLst>
                    <a:ext uri="{9D8B030D-6E8A-4147-A177-3AD203B41FA5}">
                      <a16:colId xmlns:a16="http://schemas.microsoft.com/office/drawing/2014/main" val="1226066099"/>
                    </a:ext>
                  </a:extLst>
                </a:gridCol>
                <a:gridCol w="2032000">
                  <a:extLst>
                    <a:ext uri="{9D8B030D-6E8A-4147-A177-3AD203B41FA5}">
                      <a16:colId xmlns:a16="http://schemas.microsoft.com/office/drawing/2014/main" val="1560026324"/>
                    </a:ext>
                  </a:extLst>
                </a:gridCol>
              </a:tblGrid>
              <a:tr h="320040">
                <a:tc rowSpan="2">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2000" dirty="0"/>
                        <a:t>Farm</a:t>
                      </a:r>
                      <a:r>
                        <a:rPr lang="en-US" sz="2000" baseline="0" dirty="0"/>
                        <a:t> Acreage Size Class</a:t>
                      </a:r>
                      <a:endParaRPr lang="en-US" sz="20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gridSpan="2">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2000" dirty="0"/>
                        <a:t>Year</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endParaRPr lang="en-US" dirty="0"/>
                    </a:p>
                  </a:txBody>
                  <a:tcPr/>
                </a:tc>
                <a:tc rowSpan="2">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2000" dirty="0"/>
                        <a:t>% Change </a:t>
                      </a:r>
                    </a:p>
                    <a:p>
                      <a:pPr algn="ctr"/>
                      <a:r>
                        <a:rPr lang="en-US" sz="2000" dirty="0"/>
                        <a:t>2012-2017</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34666423"/>
                  </a:ext>
                </a:extLst>
              </a:tr>
              <a:tr h="320040">
                <a:tc v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914400" rtl="0" eaLnBrk="1" latinLnBrk="0" hangingPunct="1"/>
                      <a:r>
                        <a:rPr lang="en-US" sz="2000" b="1" kern="1200" dirty="0">
                          <a:solidFill>
                            <a:schemeClr val="lt1"/>
                          </a:solidFill>
                          <a:latin typeface="+mn-lt"/>
                          <a:ea typeface="+mn-ea"/>
                          <a:cs typeface="+mn-cs"/>
                        </a:rPr>
                        <a:t>2012</a:t>
                      </a:r>
                    </a:p>
                  </a:txBody>
                  <a:tcPr anchor="ctr">
                    <a:lnL w="381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75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914400" rtl="0" eaLnBrk="1" latinLnBrk="0" hangingPunct="1"/>
                      <a:r>
                        <a:rPr lang="en-US" sz="2000" b="1" kern="1200" dirty="0">
                          <a:solidFill>
                            <a:schemeClr val="lt1"/>
                          </a:solidFill>
                          <a:latin typeface="+mn-lt"/>
                          <a:ea typeface="+mn-ea"/>
                          <a:cs typeface="+mn-cs"/>
                        </a:rPr>
                        <a:t>2017</a:t>
                      </a:r>
                    </a:p>
                  </a:txBody>
                  <a:tcPr anchor="ctr">
                    <a:lnL w="12700" cmpd="sng">
                      <a:solidFill>
                        <a:sysClr val="window" lastClr="FFFFFF"/>
                      </a:solidFill>
                    </a:lnL>
                    <a:lnR w="381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75000"/>
                      </a:srgbClr>
                    </a:solidFill>
                  </a:tcPr>
                </a:tc>
                <a:tc vMerge="1">
                  <a:txBody>
                    <a:bodyPr/>
                    <a:lstStyle/>
                    <a:p>
                      <a:endParaRPr lang="en-US"/>
                    </a:p>
                  </a:txBody>
                  <a:tcPr/>
                </a:tc>
                <a:extLst>
                  <a:ext uri="{0D108BD9-81ED-4DB2-BD59-A6C34878D82A}">
                    <a16:rowId xmlns:a16="http://schemas.microsoft.com/office/drawing/2014/main" val="224165076"/>
                  </a:ext>
                </a:extLst>
              </a:tr>
              <a:tr h="3200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endParaRPr lang="en-US" sz="2000"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914400" rtl="0" eaLnBrk="1" latinLnBrk="0" hangingPunct="1"/>
                      <a:r>
                        <a:rPr lang="en-US" sz="2000" kern="1200" dirty="0">
                          <a:solidFill>
                            <a:schemeClr val="dk1"/>
                          </a:solidFill>
                          <a:latin typeface="+mn-lt"/>
                          <a:ea typeface="+mn-ea"/>
                          <a:cs typeface="+mn-cs"/>
                        </a:rPr>
                        <a:t> - - - - - - - Acres - - - - - - -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hMerge="1">
                  <a:txBody>
                    <a:bodyPr/>
                    <a:lstStyle/>
                    <a:p>
                      <a:pPr marL="0" algn="ctr" defTabSz="914400" rtl="0" eaLnBrk="1" latinLnBrk="0" hangingPunct="1"/>
                      <a:endParaRPr lang="en-US" sz="2000" b="1" kern="1200" dirty="0">
                        <a:solidFill>
                          <a:schemeClr val="lt1"/>
                        </a:solidFill>
                        <a:latin typeface="+mn-lt"/>
                        <a:ea typeface="+mn-ea"/>
                        <a:cs typeface="+mn-cs"/>
                      </a:endParaRPr>
                    </a:p>
                  </a:txBody>
                  <a:tcPr anchor="ctr">
                    <a:solidFill>
                      <a:schemeClr val="bg1"/>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Percent</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756500012"/>
                  </a:ext>
                </a:extLst>
              </a:tr>
              <a:tr h="3200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1 to 99 acres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62,593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87,308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39.5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977647173"/>
                  </a:ext>
                </a:extLst>
              </a:tr>
              <a:tr h="3200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100 to 499</a:t>
                      </a:r>
                      <a:r>
                        <a:rPr lang="en-US" sz="2000" baseline="0" dirty="0"/>
                        <a:t> acres</a:t>
                      </a:r>
                      <a:endParaRPr lang="en-US" sz="20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167,267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390,340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133.4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69177387"/>
                  </a:ext>
                </a:extLst>
              </a:tr>
              <a:tr h="3200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500 to 999 acres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60,360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150,782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149.8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53902786"/>
                  </a:ext>
                </a:extLst>
              </a:tr>
              <a:tr h="3200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1000 to 1999 acres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46,156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98,707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113.9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799318588"/>
                  </a:ext>
                </a:extLst>
              </a:tr>
              <a:tr h="3200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2000 or more acres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20,888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20,766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0.69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031105553"/>
                  </a:ext>
                </a:extLst>
              </a:tr>
              <a:tr h="3200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TOTAL</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357,264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747,903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dirty="0"/>
                        <a:t>109.3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478219658"/>
                  </a:ext>
                </a:extLst>
              </a:tr>
            </a:tbl>
          </a:graphicData>
        </a:graphic>
      </p:graphicFrame>
      <p:cxnSp>
        <p:nvCxnSpPr>
          <p:cNvPr id="12" name="Straight Arrow Connector 11">
            <a:extLst>
              <a:ext uri="{FF2B5EF4-FFF2-40B4-BE49-F238E27FC236}">
                <a16:creationId xmlns:a16="http://schemas.microsoft.com/office/drawing/2014/main" id="{C2FB9EFC-60AE-42FA-A1DC-37290578F180}"/>
              </a:ext>
            </a:extLst>
          </p:cNvPr>
          <p:cNvCxnSpPr/>
          <p:nvPr/>
        </p:nvCxnSpPr>
        <p:spPr>
          <a:xfrm flipV="1">
            <a:off x="8726557" y="2787006"/>
            <a:ext cx="1" cy="314002"/>
          </a:xfrm>
          <a:prstGeom prst="straightConnector1">
            <a:avLst/>
          </a:prstGeom>
          <a:noFill/>
          <a:ln w="19050" cap="flat" cmpd="sng" algn="ctr">
            <a:solidFill>
              <a:sysClr val="windowText" lastClr="000000"/>
            </a:solidFill>
            <a:prstDash val="solid"/>
            <a:miter lim="800000"/>
            <a:tailEnd type="triangle"/>
          </a:ln>
          <a:effectLst/>
        </p:spPr>
      </p:cxnSp>
      <p:cxnSp>
        <p:nvCxnSpPr>
          <p:cNvPr id="14" name="Straight Arrow Connector 13">
            <a:extLst>
              <a:ext uri="{FF2B5EF4-FFF2-40B4-BE49-F238E27FC236}">
                <a16:creationId xmlns:a16="http://schemas.microsoft.com/office/drawing/2014/main" id="{38F814AE-5052-4666-9FD8-708A398B5C33}"/>
              </a:ext>
            </a:extLst>
          </p:cNvPr>
          <p:cNvCxnSpPr/>
          <p:nvPr/>
        </p:nvCxnSpPr>
        <p:spPr>
          <a:xfrm flipV="1">
            <a:off x="8726557" y="3218278"/>
            <a:ext cx="1" cy="314002"/>
          </a:xfrm>
          <a:prstGeom prst="straightConnector1">
            <a:avLst/>
          </a:prstGeom>
          <a:noFill/>
          <a:ln w="19050" cap="flat" cmpd="sng" algn="ctr">
            <a:solidFill>
              <a:sysClr val="windowText" lastClr="000000"/>
            </a:solidFill>
            <a:prstDash val="solid"/>
            <a:miter lim="800000"/>
            <a:tailEnd type="triangle"/>
          </a:ln>
          <a:effectLst/>
        </p:spPr>
      </p:cxnSp>
      <p:cxnSp>
        <p:nvCxnSpPr>
          <p:cNvPr id="15" name="Straight Arrow Connector 14">
            <a:extLst>
              <a:ext uri="{FF2B5EF4-FFF2-40B4-BE49-F238E27FC236}">
                <a16:creationId xmlns:a16="http://schemas.microsoft.com/office/drawing/2014/main" id="{71D1E1F6-4686-4EBD-8193-FCE7D3F2B262}"/>
              </a:ext>
            </a:extLst>
          </p:cNvPr>
          <p:cNvCxnSpPr/>
          <p:nvPr/>
        </p:nvCxnSpPr>
        <p:spPr>
          <a:xfrm flipV="1">
            <a:off x="8726556" y="3649550"/>
            <a:ext cx="1" cy="314002"/>
          </a:xfrm>
          <a:prstGeom prst="straightConnector1">
            <a:avLst/>
          </a:prstGeom>
          <a:noFill/>
          <a:ln w="19050" cap="flat" cmpd="sng" algn="ctr">
            <a:solidFill>
              <a:sysClr val="windowText" lastClr="000000"/>
            </a:solidFill>
            <a:prstDash val="solid"/>
            <a:miter lim="800000"/>
            <a:tailEnd type="triangle"/>
          </a:ln>
          <a:effectLst/>
        </p:spPr>
      </p:cxnSp>
      <p:cxnSp>
        <p:nvCxnSpPr>
          <p:cNvPr id="16" name="Straight Arrow Connector 15">
            <a:extLst>
              <a:ext uri="{FF2B5EF4-FFF2-40B4-BE49-F238E27FC236}">
                <a16:creationId xmlns:a16="http://schemas.microsoft.com/office/drawing/2014/main" id="{7A31F7F1-7396-40FD-93C2-6D727EBF67D4}"/>
              </a:ext>
            </a:extLst>
          </p:cNvPr>
          <p:cNvCxnSpPr/>
          <p:nvPr/>
        </p:nvCxnSpPr>
        <p:spPr>
          <a:xfrm flipV="1">
            <a:off x="8726555" y="4175865"/>
            <a:ext cx="1" cy="314002"/>
          </a:xfrm>
          <a:prstGeom prst="straightConnector1">
            <a:avLst/>
          </a:prstGeom>
          <a:noFill/>
          <a:ln w="19050" cap="flat" cmpd="sng" algn="ctr">
            <a:solidFill>
              <a:sysClr val="windowText" lastClr="000000"/>
            </a:solidFill>
            <a:prstDash val="solid"/>
            <a:miter lim="800000"/>
            <a:tailEnd type="triangle"/>
          </a:ln>
          <a:effectLst/>
        </p:spPr>
      </p:cxnSp>
      <p:cxnSp>
        <p:nvCxnSpPr>
          <p:cNvPr id="17" name="Straight Arrow Connector 16">
            <a:extLst>
              <a:ext uri="{FF2B5EF4-FFF2-40B4-BE49-F238E27FC236}">
                <a16:creationId xmlns:a16="http://schemas.microsoft.com/office/drawing/2014/main" id="{EDED7F97-CB30-449E-AF76-BD3E54625F31}"/>
              </a:ext>
            </a:extLst>
          </p:cNvPr>
          <p:cNvCxnSpPr/>
          <p:nvPr/>
        </p:nvCxnSpPr>
        <p:spPr>
          <a:xfrm flipV="1">
            <a:off x="8736493" y="5447454"/>
            <a:ext cx="1" cy="314002"/>
          </a:xfrm>
          <a:prstGeom prst="straightConnector1">
            <a:avLst/>
          </a:prstGeom>
          <a:noFill/>
          <a:ln w="19050" cap="flat" cmpd="sng" algn="ctr">
            <a:solidFill>
              <a:sysClr val="windowText" lastClr="000000"/>
            </a:solidFill>
            <a:prstDash val="solid"/>
            <a:miter lim="800000"/>
            <a:tailEnd type="triangle"/>
          </a:ln>
          <a:effectLst/>
        </p:spPr>
      </p:cxnSp>
      <p:cxnSp>
        <p:nvCxnSpPr>
          <p:cNvPr id="18" name="Straight Arrow Connector 17">
            <a:extLst>
              <a:ext uri="{FF2B5EF4-FFF2-40B4-BE49-F238E27FC236}">
                <a16:creationId xmlns:a16="http://schemas.microsoft.com/office/drawing/2014/main" id="{50D5556A-20EF-4427-8473-CC9C7B024CE0}"/>
              </a:ext>
            </a:extLst>
          </p:cNvPr>
          <p:cNvCxnSpPr/>
          <p:nvPr/>
        </p:nvCxnSpPr>
        <p:spPr>
          <a:xfrm>
            <a:off x="8726555" y="4890052"/>
            <a:ext cx="0" cy="347870"/>
          </a:xfrm>
          <a:prstGeom prst="straightConnector1">
            <a:avLst/>
          </a:prstGeom>
          <a:noFill/>
          <a:ln w="19050" cap="flat" cmpd="sng" algn="ctr">
            <a:solidFill>
              <a:sysClr val="windowText" lastClr="000000"/>
            </a:solidFill>
            <a:prstDash val="solid"/>
            <a:miter lim="800000"/>
            <a:tailEnd type="triangle"/>
          </a:ln>
          <a:effectLst/>
        </p:spPr>
      </p:cxnSp>
    </p:spTree>
    <p:extLst>
      <p:ext uri="{BB962C8B-B14F-4D97-AF65-F5344CB8AC3E}">
        <p14:creationId xmlns:p14="http://schemas.microsoft.com/office/powerpoint/2010/main" val="2821435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D9D693-4138-4AC0-A1D3-ED081B90E388}"/>
              </a:ext>
            </a:extLst>
          </p:cNvPr>
          <p:cNvSpPr txBox="1"/>
          <p:nvPr/>
        </p:nvSpPr>
        <p:spPr>
          <a:xfrm>
            <a:off x="1050636" y="5934670"/>
            <a:ext cx="10090728" cy="923330"/>
          </a:xfrm>
          <a:prstGeom prst="rect">
            <a:avLst/>
          </a:prstGeom>
          <a:noFill/>
        </p:spPr>
        <p:txBody>
          <a:bodyPr wrap="square" rtlCol="0">
            <a:spAutoFit/>
          </a:bodyPr>
          <a:lstStyle/>
          <a:p>
            <a:r>
              <a:rPr lang="en-US" baseline="30000" dirty="0"/>
              <a:t>1</a:t>
            </a:r>
            <a:r>
              <a:rPr lang="en-US" dirty="0"/>
              <a:t> Source:  USDA National Agricultural Statistics Service, 2017 Census of Agriculture – State Data</a:t>
            </a:r>
          </a:p>
          <a:p>
            <a:r>
              <a:rPr lang="en-US" baseline="30000" dirty="0"/>
              <a:t>2</a:t>
            </a:r>
            <a:r>
              <a:rPr lang="en-US" dirty="0"/>
              <a:t> Excluding CRP Acres</a:t>
            </a:r>
          </a:p>
          <a:p>
            <a:r>
              <a:rPr lang="en-US" baseline="30000" dirty="0"/>
              <a:t>3  </a:t>
            </a:r>
            <a:r>
              <a:rPr lang="en-US" dirty="0"/>
              <a:t>USDA - NRCS</a:t>
            </a:r>
          </a:p>
        </p:txBody>
      </p:sp>
      <p:sp>
        <p:nvSpPr>
          <p:cNvPr id="5" name="Rectangle 4">
            <a:extLst>
              <a:ext uri="{FF2B5EF4-FFF2-40B4-BE49-F238E27FC236}">
                <a16:creationId xmlns:a16="http://schemas.microsoft.com/office/drawing/2014/main" id="{11799A66-60EC-4176-B7D1-DF0969A50169}"/>
              </a:ext>
            </a:extLst>
          </p:cNvPr>
          <p:cNvSpPr/>
          <p:nvPr/>
        </p:nvSpPr>
        <p:spPr>
          <a:xfrm>
            <a:off x="1904247" y="508239"/>
            <a:ext cx="7686528" cy="461665"/>
          </a:xfrm>
          <a:prstGeom prst="rect">
            <a:avLst/>
          </a:prstGeom>
        </p:spPr>
        <p:txBody>
          <a:bodyPr wrap="none">
            <a:spAutoFit/>
          </a:bodyPr>
          <a:lstStyle/>
          <a:p>
            <a:r>
              <a:rPr lang="en-US" sz="2400" dirty="0"/>
              <a:t>Total vs. USDA Conservation Program Cover Crop Acres</a:t>
            </a:r>
          </a:p>
        </p:txBody>
      </p:sp>
      <p:graphicFrame>
        <p:nvGraphicFramePr>
          <p:cNvPr id="6" name="Table 5">
            <a:extLst>
              <a:ext uri="{FF2B5EF4-FFF2-40B4-BE49-F238E27FC236}">
                <a16:creationId xmlns:a16="http://schemas.microsoft.com/office/drawing/2014/main" id="{C1DCCCC9-67A1-4489-BE4A-AC89F2F5A8E0}"/>
              </a:ext>
            </a:extLst>
          </p:cNvPr>
          <p:cNvGraphicFramePr>
            <a:graphicFrameLocks noGrp="1"/>
          </p:cNvGraphicFramePr>
          <p:nvPr>
            <p:extLst>
              <p:ext uri="{D42A27DB-BD31-4B8C-83A1-F6EECF244321}">
                <p14:modId xmlns:p14="http://schemas.microsoft.com/office/powerpoint/2010/main" val="677824821"/>
              </p:ext>
            </p:extLst>
          </p:nvPr>
        </p:nvGraphicFramePr>
        <p:xfrm>
          <a:off x="2149736" y="986791"/>
          <a:ext cx="7195550" cy="377687"/>
        </p:xfrm>
        <a:graphic>
          <a:graphicData uri="http://schemas.openxmlformats.org/drawingml/2006/table">
            <a:tbl>
              <a:tblPr firstRow="1" bandRow="1"/>
              <a:tblGrid>
                <a:gridCol w="1967002">
                  <a:extLst>
                    <a:ext uri="{9D8B030D-6E8A-4147-A177-3AD203B41FA5}">
                      <a16:colId xmlns:a16="http://schemas.microsoft.com/office/drawing/2014/main" val="3796901948"/>
                    </a:ext>
                  </a:extLst>
                </a:gridCol>
                <a:gridCol w="2791818">
                  <a:extLst>
                    <a:ext uri="{9D8B030D-6E8A-4147-A177-3AD203B41FA5}">
                      <a16:colId xmlns:a16="http://schemas.microsoft.com/office/drawing/2014/main" val="197640505"/>
                    </a:ext>
                  </a:extLst>
                </a:gridCol>
                <a:gridCol w="2436730">
                  <a:extLst>
                    <a:ext uri="{9D8B030D-6E8A-4147-A177-3AD203B41FA5}">
                      <a16:colId xmlns:a16="http://schemas.microsoft.com/office/drawing/2014/main" val="1573590067"/>
                    </a:ext>
                  </a:extLst>
                </a:gridCol>
              </a:tblGrid>
              <a:tr h="377687">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1600" dirty="0"/>
                        <a:t>State/Year</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1600" dirty="0"/>
                        <a:t>Acres In Cover Crops</a:t>
                      </a:r>
                      <a:r>
                        <a:rPr lang="en-US" sz="1600" baseline="0" dirty="0"/>
                        <a:t> </a:t>
                      </a:r>
                      <a:r>
                        <a:rPr lang="en-US" sz="1600" baseline="30000" dirty="0"/>
                        <a:t>1,2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1600" dirty="0"/>
                        <a:t>%</a:t>
                      </a:r>
                      <a:r>
                        <a:rPr lang="en-US" sz="1600" baseline="0" dirty="0"/>
                        <a:t> of Total Harvested Acres</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553742217"/>
                  </a:ext>
                </a:extLst>
              </a:tr>
            </a:tbl>
          </a:graphicData>
        </a:graphic>
      </p:graphicFrame>
      <p:graphicFrame>
        <p:nvGraphicFramePr>
          <p:cNvPr id="8" name="Table 7">
            <a:extLst>
              <a:ext uri="{FF2B5EF4-FFF2-40B4-BE49-F238E27FC236}">
                <a16:creationId xmlns:a16="http://schemas.microsoft.com/office/drawing/2014/main" id="{2715145C-DEB8-492A-833D-DC658F32AA42}"/>
              </a:ext>
            </a:extLst>
          </p:cNvPr>
          <p:cNvGraphicFramePr>
            <a:graphicFrameLocks noGrp="1"/>
          </p:cNvGraphicFramePr>
          <p:nvPr>
            <p:extLst>
              <p:ext uri="{D42A27DB-BD31-4B8C-83A1-F6EECF244321}">
                <p14:modId xmlns:p14="http://schemas.microsoft.com/office/powerpoint/2010/main" val="2219060815"/>
              </p:ext>
            </p:extLst>
          </p:nvPr>
        </p:nvGraphicFramePr>
        <p:xfrm>
          <a:off x="2159395" y="1381365"/>
          <a:ext cx="7185891" cy="3667414"/>
        </p:xfrm>
        <a:graphic>
          <a:graphicData uri="http://schemas.openxmlformats.org/drawingml/2006/table">
            <a:tbl>
              <a:tblPr firstRow="1" bandRow="1"/>
              <a:tblGrid>
                <a:gridCol w="1957342">
                  <a:extLst>
                    <a:ext uri="{9D8B030D-6E8A-4147-A177-3AD203B41FA5}">
                      <a16:colId xmlns:a16="http://schemas.microsoft.com/office/drawing/2014/main" val="3383940548"/>
                    </a:ext>
                  </a:extLst>
                </a:gridCol>
                <a:gridCol w="2791818">
                  <a:extLst>
                    <a:ext uri="{9D8B030D-6E8A-4147-A177-3AD203B41FA5}">
                      <a16:colId xmlns:a16="http://schemas.microsoft.com/office/drawing/2014/main" val="2286847178"/>
                    </a:ext>
                  </a:extLst>
                </a:gridCol>
                <a:gridCol w="2436731">
                  <a:extLst>
                    <a:ext uri="{9D8B030D-6E8A-4147-A177-3AD203B41FA5}">
                      <a16:colId xmlns:a16="http://schemas.microsoft.com/office/drawing/2014/main" val="3429356538"/>
                    </a:ext>
                  </a:extLst>
                </a:gridCol>
              </a:tblGrid>
              <a:tr h="587987">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1600" b="1" dirty="0">
                          <a:solidFill>
                            <a:schemeClr val="tx1"/>
                          </a:solidFill>
                        </a:rPr>
                        <a:t>Nebraska:</a:t>
                      </a:r>
                      <a:r>
                        <a:rPr lang="en-US" sz="1600" dirty="0">
                          <a:solidFill>
                            <a:schemeClr val="tx1"/>
                          </a:solidFill>
                        </a:rPr>
                        <a:t>      2017</a:t>
                      </a:r>
                    </a:p>
                    <a:p>
                      <a:r>
                        <a:rPr lang="en-US" sz="1600" dirty="0">
                          <a:solidFill>
                            <a:schemeClr val="tx1"/>
                          </a:solidFill>
                        </a:rPr>
                        <a:t>                         2012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600" dirty="0">
                          <a:solidFill>
                            <a:schemeClr val="tx1"/>
                          </a:solidFill>
                        </a:rPr>
                        <a:t>747,903 ac</a:t>
                      </a:r>
                    </a:p>
                    <a:p>
                      <a:pPr algn="ctr"/>
                      <a:r>
                        <a:rPr lang="en-US" sz="1600" dirty="0">
                          <a:solidFill>
                            <a:schemeClr val="tx1"/>
                          </a:solidFill>
                        </a:rPr>
                        <a:t>357,264 ac</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600" dirty="0">
                          <a:solidFill>
                            <a:schemeClr val="tx1"/>
                          </a:solidFill>
                        </a:rPr>
                        <a:t>3.8</a:t>
                      </a:r>
                    </a:p>
                    <a:p>
                      <a:pPr algn="ctr"/>
                      <a:r>
                        <a:rPr lang="en-US" sz="1600" dirty="0">
                          <a:solidFill>
                            <a:schemeClr val="tx1"/>
                          </a:solidFill>
                        </a:rPr>
                        <a:t>1.9</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3803735661"/>
                  </a:ext>
                </a:extLst>
              </a:tr>
              <a:tr h="558849">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mn-lt"/>
                          <a:ea typeface="+mn-ea"/>
                          <a:cs typeface="+mn-cs"/>
                        </a:rPr>
                        <a:t>Program/Year</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mn-lt"/>
                          <a:ea typeface="+mn-ea"/>
                          <a:cs typeface="+mn-cs"/>
                        </a:rPr>
                        <a:t>Acres In Cover Crops</a:t>
                      </a:r>
                      <a:endParaRPr kumimoji="0" lang="en-US" sz="1600" b="1" i="0" u="none" strike="noStrike" kern="1200" cap="none" spc="0" normalizeH="0" baseline="30000" noProof="0" dirty="0">
                        <a:ln>
                          <a:noFill/>
                        </a:ln>
                        <a:solidFill>
                          <a:prstClr val="white"/>
                        </a:solidFill>
                        <a:effectLst/>
                        <a:uLnTx/>
                        <a:uFillTx/>
                        <a:latin typeface="+mn-lt"/>
                        <a:ea typeface="+mn-ea"/>
                        <a:cs typeface="+mn-cs"/>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b="1" dirty="0">
                          <a:solidFill>
                            <a:schemeClr val="bg1"/>
                          </a:solidFill>
                        </a:rPr>
                        <a:t>Program $</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3855781647"/>
                  </a:ext>
                </a:extLst>
              </a:tr>
              <a:tr h="57992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EQIP - 2017</a:t>
                      </a:r>
                      <a:r>
                        <a:rPr lang="en-US" sz="1600" baseline="30000" dirty="0"/>
                        <a:t>3</a:t>
                      </a:r>
                      <a:endParaRPr lang="en-US" sz="16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61,920.9 ac</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$2,748,767.27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099738366"/>
                  </a:ext>
                </a:extLst>
              </a:tr>
              <a:tr h="558849">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CSP – 2017</a:t>
                      </a:r>
                      <a:r>
                        <a:rPr lang="en-US" sz="1600" baseline="30000" dirty="0"/>
                        <a:t>3</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4,850.7 ac</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$36,316.75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765546863"/>
                  </a:ext>
                </a:extLst>
              </a:tr>
              <a:tr h="558849">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Total Acres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66,771.6 ac</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dirty="0"/>
                        <a:t>$2,785,083.90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939132645"/>
                  </a:ext>
                </a:extLst>
              </a:tr>
              <a:tr h="76061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b="1" dirty="0"/>
                        <a:t>2017 Program Funded Percent of Total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b="1" dirty="0"/>
                        <a:t>% of 2017 Total </a:t>
                      </a:r>
                    </a:p>
                    <a:p>
                      <a:pPr algn="ctr"/>
                      <a:r>
                        <a:rPr lang="en-US" sz="1600" b="1" dirty="0"/>
                        <a:t>Cover Crop Acres</a:t>
                      </a:r>
                    </a:p>
                    <a:p>
                      <a:pPr algn="ctr"/>
                      <a:r>
                        <a:rPr lang="en-US" sz="1600" b="1" dirty="0"/>
                        <a:t>8.9%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b="1" dirty="0"/>
                        <a:t>% of Total Harvested Acres</a:t>
                      </a:r>
                    </a:p>
                    <a:p>
                      <a:pPr algn="ctr"/>
                      <a:r>
                        <a:rPr lang="en-US" sz="1600" b="1" dirty="0"/>
                        <a:t>0.3%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552069177"/>
                  </a:ext>
                </a:extLst>
              </a:tr>
            </a:tbl>
          </a:graphicData>
        </a:graphic>
      </p:graphicFrame>
      <p:graphicFrame>
        <p:nvGraphicFramePr>
          <p:cNvPr id="2" name="Table 1">
            <a:extLst>
              <a:ext uri="{FF2B5EF4-FFF2-40B4-BE49-F238E27FC236}">
                <a16:creationId xmlns:a16="http://schemas.microsoft.com/office/drawing/2014/main" id="{E1E51AA8-B2F9-4112-A0BD-AB9FEC5AACB7}"/>
              </a:ext>
            </a:extLst>
          </p:cNvPr>
          <p:cNvGraphicFramePr>
            <a:graphicFrameLocks noGrp="1"/>
          </p:cNvGraphicFramePr>
          <p:nvPr>
            <p:extLst>
              <p:ext uri="{D42A27DB-BD31-4B8C-83A1-F6EECF244321}">
                <p14:modId xmlns:p14="http://schemas.microsoft.com/office/powerpoint/2010/main" val="3410091763"/>
              </p:ext>
            </p:extLst>
          </p:nvPr>
        </p:nvGraphicFramePr>
        <p:xfrm>
          <a:off x="2159395" y="5065666"/>
          <a:ext cx="7185891" cy="822960"/>
        </p:xfrm>
        <a:graphic>
          <a:graphicData uri="http://schemas.openxmlformats.org/drawingml/2006/table">
            <a:tbl>
              <a:tblPr firstRow="1" bandRow="1"/>
              <a:tblGrid>
                <a:gridCol w="1957342">
                  <a:extLst>
                    <a:ext uri="{9D8B030D-6E8A-4147-A177-3AD203B41FA5}">
                      <a16:colId xmlns:a16="http://schemas.microsoft.com/office/drawing/2014/main" val="1551048892"/>
                    </a:ext>
                  </a:extLst>
                </a:gridCol>
                <a:gridCol w="2791818">
                  <a:extLst>
                    <a:ext uri="{9D8B030D-6E8A-4147-A177-3AD203B41FA5}">
                      <a16:colId xmlns:a16="http://schemas.microsoft.com/office/drawing/2014/main" val="831954009"/>
                    </a:ext>
                  </a:extLst>
                </a:gridCol>
                <a:gridCol w="2436731">
                  <a:extLst>
                    <a:ext uri="{9D8B030D-6E8A-4147-A177-3AD203B41FA5}">
                      <a16:colId xmlns:a16="http://schemas.microsoft.com/office/drawing/2014/main" val="227280323"/>
                    </a:ext>
                  </a:extLst>
                </a:gridCol>
              </a:tblGrid>
              <a:tr h="76061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b="1" dirty="0"/>
                        <a:t>2019 Program Funded Disaster Recovery</a:t>
                      </a:r>
                      <a:r>
                        <a:rPr lang="en-US" sz="1600" baseline="30000" dirty="0"/>
                        <a:t>3</a:t>
                      </a:r>
                      <a:endParaRPr lang="en-US" sz="16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BCE4"/>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b="1" dirty="0"/>
                        <a:t>~42,339.54 acres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BCE4"/>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b="1" dirty="0"/>
                        <a:t>~$1,484,027.00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BCE4"/>
                    </a:solidFill>
                  </a:tcPr>
                </a:tc>
                <a:extLst>
                  <a:ext uri="{0D108BD9-81ED-4DB2-BD59-A6C34878D82A}">
                    <a16:rowId xmlns:a16="http://schemas.microsoft.com/office/drawing/2014/main" val="3520173298"/>
                  </a:ext>
                </a:extLst>
              </a:tr>
            </a:tbl>
          </a:graphicData>
        </a:graphic>
      </p:graphicFrame>
    </p:spTree>
    <p:extLst>
      <p:ext uri="{BB962C8B-B14F-4D97-AF65-F5344CB8AC3E}">
        <p14:creationId xmlns:p14="http://schemas.microsoft.com/office/powerpoint/2010/main" val="1083378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97642-9C1F-45FB-8B80-47C40979F710}"/>
              </a:ext>
            </a:extLst>
          </p:cNvPr>
          <p:cNvSpPr>
            <a:spLocks noGrp="1"/>
          </p:cNvSpPr>
          <p:nvPr>
            <p:ph type="title"/>
          </p:nvPr>
        </p:nvSpPr>
        <p:spPr>
          <a:xfrm>
            <a:off x="677334" y="609600"/>
            <a:ext cx="8596668" cy="1320800"/>
          </a:xfrm>
        </p:spPr>
        <p:txBody>
          <a:bodyPr anchor="t">
            <a:normAutofit/>
          </a:bodyPr>
          <a:lstStyle/>
          <a:p>
            <a:r>
              <a:rPr lang="en-US" dirty="0">
                <a:solidFill>
                  <a:schemeClr val="tx1"/>
                </a:solidFill>
              </a:rPr>
              <a:t>EQIP Funds Trending 2013-17</a:t>
            </a:r>
          </a:p>
        </p:txBody>
      </p:sp>
      <p:pic>
        <p:nvPicPr>
          <p:cNvPr id="4" name="Picture 3">
            <a:extLst>
              <a:ext uri="{FF2B5EF4-FFF2-40B4-BE49-F238E27FC236}">
                <a16:creationId xmlns:a16="http://schemas.microsoft.com/office/drawing/2014/main" id="{190CF7F9-99B8-4080-BA24-E238D224C3E6}"/>
              </a:ext>
            </a:extLst>
          </p:cNvPr>
          <p:cNvPicPr>
            <a:picLocks noChangeAspect="1"/>
          </p:cNvPicPr>
          <p:nvPr/>
        </p:nvPicPr>
        <p:blipFill rotWithShape="1">
          <a:blip r:embed="rId2"/>
          <a:srcRect r="3" b="8520"/>
          <a:stretch/>
        </p:blipFill>
        <p:spPr>
          <a:xfrm>
            <a:off x="677334" y="1460810"/>
            <a:ext cx="7149594" cy="5118038"/>
          </a:xfrm>
          <a:prstGeom prst="rect">
            <a:avLst/>
          </a:prstGeom>
        </p:spPr>
      </p:pic>
      <p:sp>
        <p:nvSpPr>
          <p:cNvPr id="3" name="Content Placeholder 2">
            <a:extLst>
              <a:ext uri="{FF2B5EF4-FFF2-40B4-BE49-F238E27FC236}">
                <a16:creationId xmlns:a16="http://schemas.microsoft.com/office/drawing/2014/main" id="{AA5B6821-8CFD-449F-8B5C-F2F96BC9945E}"/>
              </a:ext>
            </a:extLst>
          </p:cNvPr>
          <p:cNvSpPr>
            <a:spLocks noGrp="1"/>
          </p:cNvSpPr>
          <p:nvPr>
            <p:ph idx="1"/>
          </p:nvPr>
        </p:nvSpPr>
        <p:spPr>
          <a:xfrm>
            <a:off x="7249335" y="1930400"/>
            <a:ext cx="3101918" cy="3880773"/>
          </a:xfrm>
        </p:spPr>
        <p:txBody>
          <a:bodyPr>
            <a:normAutofit/>
          </a:bodyPr>
          <a:lstStyle/>
          <a:p>
            <a:pPr marL="0" indent="0">
              <a:buNone/>
            </a:pPr>
            <a:r>
              <a:rPr lang="en-US" dirty="0"/>
              <a:t>EQIP:  </a:t>
            </a:r>
          </a:p>
          <a:p>
            <a:pPr marL="0" indent="0">
              <a:buNone/>
            </a:pPr>
            <a:r>
              <a:rPr lang="en-US" dirty="0"/>
              <a:t>Soil Health Practices:</a:t>
            </a:r>
          </a:p>
          <a:p>
            <a:pPr marL="0" indent="0">
              <a:buNone/>
            </a:pPr>
            <a:r>
              <a:rPr lang="en-US" dirty="0"/>
              <a:t>Cover Crops</a:t>
            </a:r>
          </a:p>
          <a:p>
            <a:pPr marL="0" indent="0">
              <a:buNone/>
            </a:pPr>
            <a:r>
              <a:rPr lang="en-US" dirty="0"/>
              <a:t>Residue and Tillage Management (No Till)</a:t>
            </a:r>
          </a:p>
          <a:p>
            <a:pPr marL="0" indent="0">
              <a:buNone/>
            </a:pPr>
            <a:r>
              <a:rPr lang="en-US" dirty="0"/>
              <a:t>Conservation Crop Rotation</a:t>
            </a:r>
          </a:p>
          <a:p>
            <a:pPr marL="0" indent="0">
              <a:buNone/>
            </a:pPr>
            <a:r>
              <a:rPr lang="en-US" dirty="0"/>
              <a:t> </a:t>
            </a:r>
          </a:p>
        </p:txBody>
      </p:sp>
      <p:sp>
        <p:nvSpPr>
          <p:cNvPr id="5" name="TextBox 4">
            <a:extLst>
              <a:ext uri="{FF2B5EF4-FFF2-40B4-BE49-F238E27FC236}">
                <a16:creationId xmlns:a16="http://schemas.microsoft.com/office/drawing/2014/main" id="{C8F47448-082B-4F5A-80CA-0E9E5A984D30}"/>
              </a:ext>
            </a:extLst>
          </p:cNvPr>
          <p:cNvSpPr txBox="1"/>
          <p:nvPr/>
        </p:nvSpPr>
        <p:spPr>
          <a:xfrm>
            <a:off x="1930400" y="4655127"/>
            <a:ext cx="905164" cy="215444"/>
          </a:xfrm>
          <a:prstGeom prst="rect">
            <a:avLst/>
          </a:prstGeom>
          <a:noFill/>
        </p:spPr>
        <p:txBody>
          <a:bodyPr wrap="square" rtlCol="0">
            <a:spAutoFit/>
          </a:bodyPr>
          <a:lstStyle/>
          <a:p>
            <a:r>
              <a:rPr lang="en-US" sz="800" dirty="0"/>
              <a:t>Bottom</a:t>
            </a:r>
          </a:p>
        </p:txBody>
      </p:sp>
      <p:cxnSp>
        <p:nvCxnSpPr>
          <p:cNvPr id="7" name="Straight Arrow Connector 6">
            <a:extLst>
              <a:ext uri="{FF2B5EF4-FFF2-40B4-BE49-F238E27FC236}">
                <a16:creationId xmlns:a16="http://schemas.microsoft.com/office/drawing/2014/main" id="{3E4CF443-E54C-403E-8C11-E49F70512879}"/>
              </a:ext>
            </a:extLst>
          </p:cNvPr>
          <p:cNvCxnSpPr/>
          <p:nvPr/>
        </p:nvCxnSpPr>
        <p:spPr>
          <a:xfrm>
            <a:off x="2835564" y="4756727"/>
            <a:ext cx="26323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DC1089F-47F7-445A-873E-62C8288A4F46}"/>
              </a:ext>
            </a:extLst>
          </p:cNvPr>
          <p:cNvSpPr txBox="1"/>
          <p:nvPr/>
        </p:nvSpPr>
        <p:spPr>
          <a:xfrm>
            <a:off x="5606473" y="4655127"/>
            <a:ext cx="489527" cy="215444"/>
          </a:xfrm>
          <a:prstGeom prst="rect">
            <a:avLst/>
          </a:prstGeom>
          <a:noFill/>
        </p:spPr>
        <p:txBody>
          <a:bodyPr wrap="square" rtlCol="0">
            <a:spAutoFit/>
          </a:bodyPr>
          <a:lstStyle/>
          <a:p>
            <a:r>
              <a:rPr lang="en-US" sz="800" dirty="0"/>
              <a:t>Top</a:t>
            </a:r>
          </a:p>
        </p:txBody>
      </p:sp>
    </p:spTree>
    <p:extLst>
      <p:ext uri="{BB962C8B-B14F-4D97-AF65-F5344CB8AC3E}">
        <p14:creationId xmlns:p14="http://schemas.microsoft.com/office/powerpoint/2010/main" val="3054377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0E04-5018-40D7-8272-78432BCAB219}"/>
              </a:ext>
            </a:extLst>
          </p:cNvPr>
          <p:cNvSpPr>
            <a:spLocks noGrp="1"/>
          </p:cNvSpPr>
          <p:nvPr>
            <p:ph type="title"/>
          </p:nvPr>
        </p:nvSpPr>
        <p:spPr/>
        <p:txBody>
          <a:bodyPr/>
          <a:lstStyle/>
          <a:p>
            <a:r>
              <a:rPr lang="en-US" dirty="0"/>
              <a:t>Incentive and Enhancement Rates</a:t>
            </a:r>
          </a:p>
        </p:txBody>
      </p:sp>
      <p:sp>
        <p:nvSpPr>
          <p:cNvPr id="3" name="Content Placeholder 2">
            <a:extLst>
              <a:ext uri="{FF2B5EF4-FFF2-40B4-BE49-F238E27FC236}">
                <a16:creationId xmlns:a16="http://schemas.microsoft.com/office/drawing/2014/main" id="{F2D8A23B-2C5F-4C48-BA4E-EA50DBCD836A}"/>
              </a:ext>
            </a:extLst>
          </p:cNvPr>
          <p:cNvSpPr>
            <a:spLocks noGrp="1"/>
          </p:cNvSpPr>
          <p:nvPr>
            <p:ph idx="1"/>
          </p:nvPr>
        </p:nvSpPr>
        <p:spPr>
          <a:xfrm>
            <a:off x="677334" y="1360489"/>
            <a:ext cx="9317566" cy="5053011"/>
          </a:xfrm>
        </p:spPr>
        <p:txBody>
          <a:bodyPr/>
          <a:lstStyle/>
          <a:p>
            <a:pPr marL="0" indent="0">
              <a:buNone/>
            </a:pPr>
            <a:r>
              <a:rPr lang="en-US" b="1" dirty="0"/>
              <a:t>     </a:t>
            </a:r>
            <a:r>
              <a:rPr lang="en-US" sz="2800" b="1" dirty="0"/>
              <a:t>EQIP – Multi Species Cover Crop Incentive</a:t>
            </a:r>
          </a:p>
          <a:p>
            <a:r>
              <a:rPr lang="en-US" sz="2800" dirty="0"/>
              <a:t>2017 - $43.63/ac  Max $10,000/person/year</a:t>
            </a:r>
          </a:p>
          <a:p>
            <a:r>
              <a:rPr lang="en-US" sz="2800" dirty="0"/>
              <a:t>2018 - $44.36/ac  Max $10,000/person/year</a:t>
            </a:r>
          </a:p>
          <a:p>
            <a:r>
              <a:rPr lang="en-US" sz="2800" dirty="0"/>
              <a:t>2019 – $33.97/ac  Max $7500/person/year</a:t>
            </a:r>
          </a:p>
          <a:p>
            <a:pPr marL="0" indent="0">
              <a:buNone/>
            </a:pPr>
            <a:r>
              <a:rPr lang="en-US" sz="2800" dirty="0"/>
              <a:t>   </a:t>
            </a:r>
            <a:r>
              <a:rPr lang="en-US" sz="2800" b="1" dirty="0"/>
              <a:t>CSP – Multi Species Cover Crop Enhancement Rate</a:t>
            </a:r>
          </a:p>
          <a:p>
            <a:r>
              <a:rPr lang="en-US" sz="2800" dirty="0"/>
              <a:t>2017 – Cover crop - $9.70/ac</a:t>
            </a:r>
          </a:p>
          <a:p>
            <a:r>
              <a:rPr lang="en-US" sz="2800" dirty="0"/>
              <a:t>2018 – Cover crop - $9.86/ac</a:t>
            </a:r>
          </a:p>
          <a:p>
            <a:r>
              <a:rPr lang="en-US" sz="2800" dirty="0"/>
              <a:t>2019 – Cover crop - $9.44/ac</a:t>
            </a:r>
          </a:p>
          <a:p>
            <a:endParaRPr lang="en-US" dirty="0"/>
          </a:p>
        </p:txBody>
      </p:sp>
    </p:spTree>
    <p:extLst>
      <p:ext uri="{BB962C8B-B14F-4D97-AF65-F5344CB8AC3E}">
        <p14:creationId xmlns:p14="http://schemas.microsoft.com/office/powerpoint/2010/main" val="189915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D11ECC6-8551-4768-8DFD-CD41AF420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6" name="Group 15">
            <a:extLst>
              <a:ext uri="{FF2B5EF4-FFF2-40B4-BE49-F238E27FC236}">
                <a16:creationId xmlns:a16="http://schemas.microsoft.com/office/drawing/2014/main" id="{93657592-CA60-4F45-B1A0-88AA772420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17" name="Straight Connector 16">
              <a:extLst>
                <a:ext uri="{FF2B5EF4-FFF2-40B4-BE49-F238E27FC236}">
                  <a16:creationId xmlns:a16="http://schemas.microsoft.com/office/drawing/2014/main" id="{6F47E2B4-7DA9-4312-A1F0-C48388B236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5B274F7-039F-4BFC-AA98-B51B1D6CB6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11A31103-C703-46C9-9D26-497A1ACD5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382F955F-FC22-44B8-BDCF-B7758032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1F567692-F087-479A-8931-BD2869C3E4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49B3E4CD-0738-4B9D-A14F-1E8694DD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4753B851-AD90-4CCD-85D0-65AA6567D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EBF14868-A190-4E21-9522-8977C474C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BCBB4922-76EE-442B-A649-09873DCE7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7" name="Rectangle 26">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9" name="Picture 8">
            <a:extLst>
              <a:ext uri="{FF2B5EF4-FFF2-40B4-BE49-F238E27FC236}">
                <a16:creationId xmlns:a16="http://schemas.microsoft.com/office/drawing/2014/main" id="{F184E03B-C95C-4B71-A303-F1CDF9056525}"/>
              </a:ext>
            </a:extLst>
          </p:cNvPr>
          <p:cNvPicPr>
            <a:picLocks noChangeAspect="1"/>
          </p:cNvPicPr>
          <p:nvPr/>
        </p:nvPicPr>
        <p:blipFill>
          <a:blip r:embed="rId2"/>
          <a:stretch>
            <a:fillRect/>
          </a:stretch>
        </p:blipFill>
        <p:spPr>
          <a:xfrm>
            <a:off x="643466" y="1087871"/>
            <a:ext cx="3420534" cy="2565400"/>
          </a:xfrm>
          <a:prstGeom prst="rect">
            <a:avLst/>
          </a:prstGeom>
        </p:spPr>
      </p:pic>
      <p:pic>
        <p:nvPicPr>
          <p:cNvPr id="5" name="Picture 4">
            <a:extLst>
              <a:ext uri="{FF2B5EF4-FFF2-40B4-BE49-F238E27FC236}">
                <a16:creationId xmlns:a16="http://schemas.microsoft.com/office/drawing/2014/main" id="{8A4E3CE8-98C3-4335-98E9-5DC2A8F69AC0}"/>
              </a:ext>
            </a:extLst>
          </p:cNvPr>
          <p:cNvPicPr>
            <a:picLocks noChangeAspect="1"/>
          </p:cNvPicPr>
          <p:nvPr/>
        </p:nvPicPr>
        <p:blipFill>
          <a:blip r:embed="rId3"/>
          <a:stretch>
            <a:fillRect/>
          </a:stretch>
        </p:blipFill>
        <p:spPr>
          <a:xfrm>
            <a:off x="4889500" y="761905"/>
            <a:ext cx="2412999" cy="3217333"/>
          </a:xfrm>
          <a:prstGeom prst="rect">
            <a:avLst/>
          </a:prstGeom>
        </p:spPr>
      </p:pic>
      <p:pic>
        <p:nvPicPr>
          <p:cNvPr id="7" name="Picture 6">
            <a:extLst>
              <a:ext uri="{FF2B5EF4-FFF2-40B4-BE49-F238E27FC236}">
                <a16:creationId xmlns:a16="http://schemas.microsoft.com/office/drawing/2014/main" id="{1E3E390A-8A43-4C1C-AF52-E7E7632EE8E1}"/>
              </a:ext>
            </a:extLst>
          </p:cNvPr>
          <p:cNvPicPr>
            <a:picLocks noChangeAspect="1"/>
          </p:cNvPicPr>
          <p:nvPr/>
        </p:nvPicPr>
        <p:blipFill>
          <a:blip r:embed="rId4"/>
          <a:stretch>
            <a:fillRect/>
          </a:stretch>
        </p:blipFill>
        <p:spPr>
          <a:xfrm>
            <a:off x="8128001" y="1089655"/>
            <a:ext cx="3415776" cy="2561832"/>
          </a:xfrm>
          <a:prstGeom prst="rect">
            <a:avLst/>
          </a:prstGeom>
        </p:spPr>
      </p:pic>
      <p:sp>
        <p:nvSpPr>
          <p:cNvPr id="3" name="Content Placeholder 2">
            <a:extLst>
              <a:ext uri="{FF2B5EF4-FFF2-40B4-BE49-F238E27FC236}">
                <a16:creationId xmlns:a16="http://schemas.microsoft.com/office/drawing/2014/main" id="{A55F949F-5592-4281-8035-2DA05CF914B5}"/>
              </a:ext>
            </a:extLst>
          </p:cNvPr>
          <p:cNvSpPr>
            <a:spLocks noGrp="1"/>
          </p:cNvSpPr>
          <p:nvPr>
            <p:ph idx="1"/>
          </p:nvPr>
        </p:nvSpPr>
        <p:spPr>
          <a:xfrm>
            <a:off x="3666402" y="4749403"/>
            <a:ext cx="7897509" cy="1931194"/>
          </a:xfrm>
          <a:solidFill>
            <a:schemeClr val="accent1">
              <a:lumMod val="60000"/>
              <a:lumOff val="40000"/>
            </a:schemeClr>
          </a:solidFill>
        </p:spPr>
        <p:txBody>
          <a:bodyPr anchor="ctr">
            <a:normAutofit/>
          </a:bodyPr>
          <a:lstStyle/>
          <a:p>
            <a:r>
              <a:rPr lang="en-US" b="1" dirty="0">
                <a:solidFill>
                  <a:schemeClr val="tx1"/>
                </a:solidFill>
              </a:rPr>
              <a:t>RCPP with Nebraska Game and Parks Commission in Hitchcock, Red Willow and Furnas Counties</a:t>
            </a:r>
          </a:p>
          <a:p>
            <a:r>
              <a:rPr lang="en-US" b="1" dirty="0">
                <a:solidFill>
                  <a:schemeClr val="tx1"/>
                </a:solidFill>
              </a:rPr>
              <a:t>Cover Crop &amp; Access Control w/ Loss of Forgone Income - $61.20/ac</a:t>
            </a:r>
          </a:p>
          <a:p>
            <a:r>
              <a:rPr lang="en-US" b="1" dirty="0">
                <a:solidFill>
                  <a:schemeClr val="tx1"/>
                </a:solidFill>
              </a:rPr>
              <a:t>2017- 5 contracts, 2018 – 20 contracts, 2019 – 46 contracts</a:t>
            </a:r>
          </a:p>
          <a:p>
            <a:r>
              <a:rPr lang="en-US" b="1" dirty="0">
                <a:solidFill>
                  <a:schemeClr val="tx1"/>
                </a:solidFill>
              </a:rPr>
              <a:t>The concept can now be applied statewide</a:t>
            </a:r>
          </a:p>
        </p:txBody>
      </p:sp>
      <p:sp>
        <p:nvSpPr>
          <p:cNvPr id="2" name="Title 1">
            <a:extLst>
              <a:ext uri="{FF2B5EF4-FFF2-40B4-BE49-F238E27FC236}">
                <a16:creationId xmlns:a16="http://schemas.microsoft.com/office/drawing/2014/main" id="{6E76290A-1FE2-459E-9179-BA1DDB2AD8B1}"/>
              </a:ext>
            </a:extLst>
          </p:cNvPr>
          <p:cNvSpPr>
            <a:spLocks noGrp="1"/>
          </p:cNvSpPr>
          <p:nvPr>
            <p:ph type="title"/>
          </p:nvPr>
        </p:nvSpPr>
        <p:spPr>
          <a:xfrm>
            <a:off x="187355" y="4692702"/>
            <a:ext cx="4441743" cy="1563899"/>
          </a:xfrm>
        </p:spPr>
        <p:txBody>
          <a:bodyPr anchor="ctr">
            <a:normAutofit/>
          </a:bodyPr>
          <a:lstStyle/>
          <a:p>
            <a:r>
              <a:rPr lang="en-US" dirty="0"/>
              <a:t>Cover Crops for Wildlife Habitat</a:t>
            </a:r>
          </a:p>
        </p:txBody>
      </p:sp>
      <p:sp>
        <p:nvSpPr>
          <p:cNvPr id="10" name="TextBox 9">
            <a:extLst>
              <a:ext uri="{FF2B5EF4-FFF2-40B4-BE49-F238E27FC236}">
                <a16:creationId xmlns:a16="http://schemas.microsoft.com/office/drawing/2014/main" id="{5F532F6F-8EAC-49EA-B80F-A8F17161C984}"/>
              </a:ext>
            </a:extLst>
          </p:cNvPr>
          <p:cNvSpPr txBox="1"/>
          <p:nvPr/>
        </p:nvSpPr>
        <p:spPr>
          <a:xfrm>
            <a:off x="8124827" y="4237954"/>
            <a:ext cx="341577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Pictures by Aaron Herring</a:t>
            </a:r>
          </a:p>
        </p:txBody>
      </p:sp>
    </p:spTree>
    <p:extLst>
      <p:ext uri="{BB962C8B-B14F-4D97-AF65-F5344CB8AC3E}">
        <p14:creationId xmlns:p14="http://schemas.microsoft.com/office/powerpoint/2010/main" val="2325864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E886D6-7958-4CB7-88B6-B3A90098375E}"/>
              </a:ext>
            </a:extLst>
          </p:cNvPr>
          <p:cNvSpPr>
            <a:spLocks noGrp="1"/>
          </p:cNvSpPr>
          <p:nvPr>
            <p:ph idx="1"/>
          </p:nvPr>
        </p:nvSpPr>
        <p:spPr>
          <a:xfrm>
            <a:off x="503956" y="2547085"/>
            <a:ext cx="10281927" cy="1007298"/>
          </a:xfrm>
        </p:spPr>
        <p:txBody>
          <a:bodyPr/>
          <a:lstStyle/>
          <a:p>
            <a:pPr marL="0" indent="0">
              <a:buNone/>
            </a:pPr>
            <a:r>
              <a:rPr lang="en-US" sz="2400" dirty="0"/>
              <a:t>The why, when, who and how of Cover Crops are many and diverse. </a:t>
            </a:r>
          </a:p>
          <a:p>
            <a:r>
              <a:rPr lang="en-US" dirty="0"/>
              <a:t>Erosion control, supplemental grazing, weed suppression &amp; compaction</a:t>
            </a:r>
          </a:p>
          <a:p>
            <a:pPr lvl="1"/>
            <a:endParaRPr lang="en-US" dirty="0"/>
          </a:p>
          <a:p>
            <a:pPr lvl="1"/>
            <a:endParaRPr lang="en-US" dirty="0"/>
          </a:p>
          <a:p>
            <a:pPr lvl="1"/>
            <a:endParaRPr lang="en-US" dirty="0"/>
          </a:p>
          <a:p>
            <a:endParaRPr lang="en-US" dirty="0"/>
          </a:p>
        </p:txBody>
      </p:sp>
      <p:pic>
        <p:nvPicPr>
          <p:cNvPr id="5" name="Picture 4">
            <a:extLst>
              <a:ext uri="{FF2B5EF4-FFF2-40B4-BE49-F238E27FC236}">
                <a16:creationId xmlns:a16="http://schemas.microsoft.com/office/drawing/2014/main" id="{B97F2AE4-2816-417D-92A7-F8D8773EA159}"/>
              </a:ext>
            </a:extLst>
          </p:cNvPr>
          <p:cNvPicPr>
            <a:picLocks noChangeAspect="1"/>
          </p:cNvPicPr>
          <p:nvPr/>
        </p:nvPicPr>
        <p:blipFill>
          <a:blip r:embed="rId2"/>
          <a:stretch>
            <a:fillRect/>
          </a:stretch>
        </p:blipFill>
        <p:spPr>
          <a:xfrm flipH="1">
            <a:off x="219818" y="3523172"/>
            <a:ext cx="2470280" cy="3293706"/>
          </a:xfrm>
          <a:prstGeom prst="rect">
            <a:avLst/>
          </a:prstGeom>
        </p:spPr>
      </p:pic>
      <p:pic>
        <p:nvPicPr>
          <p:cNvPr id="11" name="Picture 10">
            <a:extLst>
              <a:ext uri="{FF2B5EF4-FFF2-40B4-BE49-F238E27FC236}">
                <a16:creationId xmlns:a16="http://schemas.microsoft.com/office/drawing/2014/main" id="{17D015EB-D98E-40BF-9378-70D78F60BB7C}"/>
              </a:ext>
            </a:extLst>
          </p:cNvPr>
          <p:cNvPicPr>
            <a:picLocks noChangeAspect="1"/>
          </p:cNvPicPr>
          <p:nvPr/>
        </p:nvPicPr>
        <p:blipFill>
          <a:blip r:embed="rId3"/>
          <a:stretch>
            <a:fillRect/>
          </a:stretch>
        </p:blipFill>
        <p:spPr>
          <a:xfrm>
            <a:off x="2777805" y="3533477"/>
            <a:ext cx="3769568" cy="2827176"/>
          </a:xfrm>
          <a:prstGeom prst="rect">
            <a:avLst/>
          </a:prstGeom>
        </p:spPr>
      </p:pic>
      <p:pic>
        <p:nvPicPr>
          <p:cNvPr id="13" name="Picture 12">
            <a:extLst>
              <a:ext uri="{FF2B5EF4-FFF2-40B4-BE49-F238E27FC236}">
                <a16:creationId xmlns:a16="http://schemas.microsoft.com/office/drawing/2014/main" id="{33C5EB3D-F5D8-4C41-9029-1F79D317089B}"/>
              </a:ext>
            </a:extLst>
          </p:cNvPr>
          <p:cNvPicPr>
            <a:picLocks noChangeAspect="1"/>
          </p:cNvPicPr>
          <p:nvPr/>
        </p:nvPicPr>
        <p:blipFill>
          <a:blip r:embed="rId4"/>
          <a:stretch>
            <a:fillRect/>
          </a:stretch>
        </p:blipFill>
        <p:spPr>
          <a:xfrm>
            <a:off x="6796327" y="3523172"/>
            <a:ext cx="2470280" cy="3293706"/>
          </a:xfrm>
          <a:prstGeom prst="rect">
            <a:avLst/>
          </a:prstGeom>
        </p:spPr>
      </p:pic>
      <p:pic>
        <p:nvPicPr>
          <p:cNvPr id="17" name="Picture 16">
            <a:extLst>
              <a:ext uri="{FF2B5EF4-FFF2-40B4-BE49-F238E27FC236}">
                <a16:creationId xmlns:a16="http://schemas.microsoft.com/office/drawing/2014/main" id="{0C68C4B6-EADE-4ED2-BAA6-C38E08E8519D}"/>
              </a:ext>
            </a:extLst>
          </p:cNvPr>
          <p:cNvPicPr>
            <a:picLocks noChangeAspect="1"/>
          </p:cNvPicPr>
          <p:nvPr/>
        </p:nvPicPr>
        <p:blipFill>
          <a:blip r:embed="rId5"/>
          <a:stretch>
            <a:fillRect/>
          </a:stretch>
        </p:blipFill>
        <p:spPr>
          <a:xfrm>
            <a:off x="4564847" y="145348"/>
            <a:ext cx="2999071" cy="2249303"/>
          </a:xfrm>
          <a:prstGeom prst="rect">
            <a:avLst/>
          </a:prstGeom>
        </p:spPr>
      </p:pic>
      <p:pic>
        <p:nvPicPr>
          <p:cNvPr id="19" name="Picture 18">
            <a:extLst>
              <a:ext uri="{FF2B5EF4-FFF2-40B4-BE49-F238E27FC236}">
                <a16:creationId xmlns:a16="http://schemas.microsoft.com/office/drawing/2014/main" id="{3AC274E3-6A96-48C0-A5D9-0F882FCE1F93}"/>
              </a:ext>
            </a:extLst>
          </p:cNvPr>
          <p:cNvPicPr>
            <a:picLocks noChangeAspect="1"/>
          </p:cNvPicPr>
          <p:nvPr/>
        </p:nvPicPr>
        <p:blipFill>
          <a:blip r:embed="rId6"/>
          <a:stretch>
            <a:fillRect/>
          </a:stretch>
        </p:blipFill>
        <p:spPr>
          <a:xfrm>
            <a:off x="8285164" y="145348"/>
            <a:ext cx="2999071" cy="2249303"/>
          </a:xfrm>
          <a:prstGeom prst="rect">
            <a:avLst/>
          </a:prstGeom>
        </p:spPr>
      </p:pic>
      <p:pic>
        <p:nvPicPr>
          <p:cNvPr id="21" name="Picture 20">
            <a:extLst>
              <a:ext uri="{FF2B5EF4-FFF2-40B4-BE49-F238E27FC236}">
                <a16:creationId xmlns:a16="http://schemas.microsoft.com/office/drawing/2014/main" id="{AB2308E4-59B4-4A58-8F8B-19684E1BB340}"/>
              </a:ext>
            </a:extLst>
          </p:cNvPr>
          <p:cNvPicPr>
            <a:picLocks noChangeAspect="1"/>
          </p:cNvPicPr>
          <p:nvPr/>
        </p:nvPicPr>
        <p:blipFill>
          <a:blip r:embed="rId7"/>
          <a:stretch>
            <a:fillRect/>
          </a:stretch>
        </p:blipFill>
        <p:spPr>
          <a:xfrm>
            <a:off x="528505" y="145348"/>
            <a:ext cx="3444111" cy="1938543"/>
          </a:xfrm>
          <a:prstGeom prst="rect">
            <a:avLst/>
          </a:prstGeom>
        </p:spPr>
      </p:pic>
      <p:pic>
        <p:nvPicPr>
          <p:cNvPr id="10" name="Content Placeholder 3">
            <a:extLst>
              <a:ext uri="{FF2B5EF4-FFF2-40B4-BE49-F238E27FC236}">
                <a16:creationId xmlns:a16="http://schemas.microsoft.com/office/drawing/2014/main" id="{5514435C-1283-477C-93CA-95988812DB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51140" y="3533477"/>
            <a:ext cx="2470278" cy="3293705"/>
          </a:xfrm>
          <a:prstGeom prst="rect">
            <a:avLst/>
          </a:prstGeom>
        </p:spPr>
      </p:pic>
      <p:sp>
        <p:nvSpPr>
          <p:cNvPr id="4" name="TextBox 3">
            <a:extLst>
              <a:ext uri="{FF2B5EF4-FFF2-40B4-BE49-F238E27FC236}">
                <a16:creationId xmlns:a16="http://schemas.microsoft.com/office/drawing/2014/main" id="{CB3D07A0-7785-491E-A8AD-A1C09582ED87}"/>
              </a:ext>
            </a:extLst>
          </p:cNvPr>
          <p:cNvSpPr txBox="1"/>
          <p:nvPr/>
        </p:nvSpPr>
        <p:spPr>
          <a:xfrm>
            <a:off x="876995" y="1321142"/>
            <a:ext cx="2747130" cy="646331"/>
          </a:xfrm>
          <a:prstGeom prst="rect">
            <a:avLst/>
          </a:prstGeom>
          <a:solidFill>
            <a:schemeClr val="bg1"/>
          </a:solidFill>
        </p:spPr>
        <p:txBody>
          <a:bodyPr wrap="square" rtlCol="0">
            <a:spAutoFit/>
          </a:bodyPr>
          <a:lstStyle/>
          <a:p>
            <a:r>
              <a:rPr lang="en-US" b="1" dirty="0"/>
              <a:t>After Wheat for Weed Suppression</a:t>
            </a:r>
          </a:p>
        </p:txBody>
      </p:sp>
      <p:sp>
        <p:nvSpPr>
          <p:cNvPr id="12" name="TextBox 11">
            <a:extLst>
              <a:ext uri="{FF2B5EF4-FFF2-40B4-BE49-F238E27FC236}">
                <a16:creationId xmlns:a16="http://schemas.microsoft.com/office/drawing/2014/main" id="{78F5B3A9-00A8-4264-A34E-598A7E1945D0}"/>
              </a:ext>
            </a:extLst>
          </p:cNvPr>
          <p:cNvSpPr txBox="1"/>
          <p:nvPr/>
        </p:nvSpPr>
        <p:spPr>
          <a:xfrm>
            <a:off x="4662589" y="1598141"/>
            <a:ext cx="2784827" cy="369332"/>
          </a:xfrm>
          <a:prstGeom prst="rect">
            <a:avLst/>
          </a:prstGeom>
          <a:solidFill>
            <a:schemeClr val="bg1"/>
          </a:solidFill>
        </p:spPr>
        <p:txBody>
          <a:bodyPr wrap="square" rtlCol="0">
            <a:spAutoFit/>
          </a:bodyPr>
          <a:lstStyle/>
          <a:p>
            <a:r>
              <a:rPr lang="en-US" b="1" dirty="0"/>
              <a:t>After Silage for Grazing</a:t>
            </a:r>
          </a:p>
        </p:txBody>
      </p:sp>
      <p:sp>
        <p:nvSpPr>
          <p:cNvPr id="14" name="TextBox 13">
            <a:extLst>
              <a:ext uri="{FF2B5EF4-FFF2-40B4-BE49-F238E27FC236}">
                <a16:creationId xmlns:a16="http://schemas.microsoft.com/office/drawing/2014/main" id="{8B0E8D47-D414-49DC-A922-CB26A4B5ADCE}"/>
              </a:ext>
            </a:extLst>
          </p:cNvPr>
          <p:cNvSpPr txBox="1"/>
          <p:nvPr/>
        </p:nvSpPr>
        <p:spPr>
          <a:xfrm>
            <a:off x="8392285" y="1899225"/>
            <a:ext cx="2784827" cy="369332"/>
          </a:xfrm>
          <a:prstGeom prst="rect">
            <a:avLst/>
          </a:prstGeom>
          <a:solidFill>
            <a:schemeClr val="bg1"/>
          </a:solidFill>
        </p:spPr>
        <p:txBody>
          <a:bodyPr wrap="square" rtlCol="0">
            <a:spAutoFit/>
          </a:bodyPr>
          <a:lstStyle/>
          <a:p>
            <a:r>
              <a:rPr lang="en-US" b="1" dirty="0"/>
              <a:t>During Fallow Periods</a:t>
            </a:r>
          </a:p>
        </p:txBody>
      </p:sp>
      <p:sp>
        <p:nvSpPr>
          <p:cNvPr id="15" name="TextBox 14">
            <a:extLst>
              <a:ext uri="{FF2B5EF4-FFF2-40B4-BE49-F238E27FC236}">
                <a16:creationId xmlns:a16="http://schemas.microsoft.com/office/drawing/2014/main" id="{89C583DE-6A38-4DB9-BE7C-347894524673}"/>
              </a:ext>
            </a:extLst>
          </p:cNvPr>
          <p:cNvSpPr txBox="1"/>
          <p:nvPr/>
        </p:nvSpPr>
        <p:spPr>
          <a:xfrm>
            <a:off x="503956" y="5745137"/>
            <a:ext cx="1746605" cy="646331"/>
          </a:xfrm>
          <a:prstGeom prst="rect">
            <a:avLst/>
          </a:prstGeom>
          <a:solidFill>
            <a:schemeClr val="bg1"/>
          </a:solidFill>
        </p:spPr>
        <p:txBody>
          <a:bodyPr wrap="square" rtlCol="0">
            <a:spAutoFit/>
          </a:bodyPr>
          <a:lstStyle/>
          <a:p>
            <a:r>
              <a:rPr lang="en-US" b="1" dirty="0"/>
              <a:t>Broadcast into</a:t>
            </a:r>
          </a:p>
          <a:p>
            <a:r>
              <a:rPr lang="en-US" b="1" dirty="0"/>
              <a:t>standing corn</a:t>
            </a:r>
          </a:p>
        </p:txBody>
      </p:sp>
      <p:sp>
        <p:nvSpPr>
          <p:cNvPr id="16" name="TextBox 15">
            <a:extLst>
              <a:ext uri="{FF2B5EF4-FFF2-40B4-BE49-F238E27FC236}">
                <a16:creationId xmlns:a16="http://schemas.microsoft.com/office/drawing/2014/main" id="{4240750F-E2D5-417E-9F4C-6100119573EB}"/>
              </a:ext>
            </a:extLst>
          </p:cNvPr>
          <p:cNvSpPr txBox="1"/>
          <p:nvPr/>
        </p:nvSpPr>
        <p:spPr>
          <a:xfrm>
            <a:off x="3348576" y="5691905"/>
            <a:ext cx="2784827" cy="369332"/>
          </a:xfrm>
          <a:prstGeom prst="rect">
            <a:avLst/>
          </a:prstGeom>
          <a:solidFill>
            <a:schemeClr val="bg1"/>
          </a:solidFill>
        </p:spPr>
        <p:txBody>
          <a:bodyPr wrap="square" rtlCol="0">
            <a:spAutoFit/>
          </a:bodyPr>
          <a:lstStyle/>
          <a:p>
            <a:r>
              <a:rPr lang="en-US" b="1" dirty="0"/>
              <a:t>Broadcast into Popcorn</a:t>
            </a:r>
          </a:p>
        </p:txBody>
      </p:sp>
      <p:sp>
        <p:nvSpPr>
          <p:cNvPr id="18" name="TextBox 17">
            <a:extLst>
              <a:ext uri="{FF2B5EF4-FFF2-40B4-BE49-F238E27FC236}">
                <a16:creationId xmlns:a16="http://schemas.microsoft.com/office/drawing/2014/main" id="{5B5C2FAA-D46D-466A-93DD-7CDF616295FF}"/>
              </a:ext>
            </a:extLst>
          </p:cNvPr>
          <p:cNvSpPr txBox="1"/>
          <p:nvPr/>
        </p:nvSpPr>
        <p:spPr>
          <a:xfrm>
            <a:off x="7216109" y="5641319"/>
            <a:ext cx="1684565" cy="646331"/>
          </a:xfrm>
          <a:prstGeom prst="rect">
            <a:avLst/>
          </a:prstGeom>
          <a:solidFill>
            <a:schemeClr val="bg1"/>
          </a:solidFill>
        </p:spPr>
        <p:txBody>
          <a:bodyPr wrap="square" rtlCol="0">
            <a:spAutoFit/>
          </a:bodyPr>
          <a:lstStyle/>
          <a:p>
            <a:r>
              <a:rPr lang="en-US" b="1" dirty="0"/>
              <a:t>Supplemental Grazing</a:t>
            </a:r>
          </a:p>
        </p:txBody>
      </p:sp>
      <p:sp>
        <p:nvSpPr>
          <p:cNvPr id="20" name="TextBox 19">
            <a:extLst>
              <a:ext uri="{FF2B5EF4-FFF2-40B4-BE49-F238E27FC236}">
                <a16:creationId xmlns:a16="http://schemas.microsoft.com/office/drawing/2014/main" id="{7F3BF467-8726-4C0B-8970-1DD024CFF7F4}"/>
              </a:ext>
            </a:extLst>
          </p:cNvPr>
          <p:cNvSpPr txBox="1"/>
          <p:nvPr/>
        </p:nvSpPr>
        <p:spPr>
          <a:xfrm>
            <a:off x="9881876" y="5691905"/>
            <a:ext cx="1903724" cy="923330"/>
          </a:xfrm>
          <a:prstGeom prst="rect">
            <a:avLst/>
          </a:prstGeom>
          <a:solidFill>
            <a:schemeClr val="bg1"/>
          </a:solidFill>
        </p:spPr>
        <p:txBody>
          <a:bodyPr wrap="square" rtlCol="0">
            <a:spAutoFit/>
          </a:bodyPr>
          <a:lstStyle/>
          <a:p>
            <a:r>
              <a:rPr lang="en-US" b="1" dirty="0"/>
              <a:t>Soil Health Management </a:t>
            </a:r>
          </a:p>
          <a:p>
            <a:r>
              <a:rPr lang="en-US" b="1" dirty="0"/>
              <a:t>in a hoop house</a:t>
            </a:r>
          </a:p>
        </p:txBody>
      </p:sp>
      <p:sp>
        <p:nvSpPr>
          <p:cNvPr id="2" name="TextBox 1">
            <a:extLst>
              <a:ext uri="{FF2B5EF4-FFF2-40B4-BE49-F238E27FC236}">
                <a16:creationId xmlns:a16="http://schemas.microsoft.com/office/drawing/2014/main" id="{3F6615E9-DE92-405D-8754-DAAA4A8A258F}"/>
              </a:ext>
            </a:extLst>
          </p:cNvPr>
          <p:cNvSpPr txBox="1"/>
          <p:nvPr/>
        </p:nvSpPr>
        <p:spPr>
          <a:xfrm>
            <a:off x="127000" y="2177753"/>
            <a:ext cx="3937000" cy="369332"/>
          </a:xfrm>
          <a:prstGeom prst="rect">
            <a:avLst/>
          </a:prstGeom>
          <a:noFill/>
        </p:spPr>
        <p:txBody>
          <a:bodyPr wrap="square" rtlCol="0">
            <a:spAutoFit/>
          </a:bodyPr>
          <a:lstStyle/>
          <a:p>
            <a:r>
              <a:rPr lang="en-US" dirty="0"/>
              <a:t>Where do we start?</a:t>
            </a:r>
          </a:p>
        </p:txBody>
      </p:sp>
    </p:spTree>
    <p:extLst>
      <p:ext uri="{BB962C8B-B14F-4D97-AF65-F5344CB8AC3E}">
        <p14:creationId xmlns:p14="http://schemas.microsoft.com/office/powerpoint/2010/main" val="3743309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FF6C6-E7FB-47AA-BE49-326740851E9A}"/>
              </a:ext>
            </a:extLst>
          </p:cNvPr>
          <p:cNvSpPr>
            <a:spLocks noGrp="1"/>
          </p:cNvSpPr>
          <p:nvPr>
            <p:ph type="title"/>
          </p:nvPr>
        </p:nvSpPr>
        <p:spPr>
          <a:xfrm>
            <a:off x="476655" y="5297446"/>
            <a:ext cx="9487186" cy="1320800"/>
          </a:xfrm>
        </p:spPr>
        <p:txBody>
          <a:bodyPr vert="horz" lIns="91440" tIns="45720" rIns="91440" bIns="45720" rtlCol="0" anchor="t">
            <a:normAutofit/>
          </a:bodyPr>
          <a:lstStyle/>
          <a:p>
            <a:pPr>
              <a:lnSpc>
                <a:spcPct val="90000"/>
              </a:lnSpc>
            </a:pPr>
            <a:r>
              <a:rPr lang="en-US" sz="3100" dirty="0"/>
              <a:t>No matter what the reason, building Soil Structure will result in Improved Soil Function!</a:t>
            </a:r>
          </a:p>
        </p:txBody>
      </p:sp>
      <p:pic>
        <p:nvPicPr>
          <p:cNvPr id="10" name="Picture 9">
            <a:extLst>
              <a:ext uri="{FF2B5EF4-FFF2-40B4-BE49-F238E27FC236}">
                <a16:creationId xmlns:a16="http://schemas.microsoft.com/office/drawing/2014/main" id="{207C4468-5866-4CE8-9FE4-F8629C500188}"/>
              </a:ext>
            </a:extLst>
          </p:cNvPr>
          <p:cNvPicPr>
            <a:picLocks noChangeAspect="1"/>
          </p:cNvPicPr>
          <p:nvPr/>
        </p:nvPicPr>
        <p:blipFill rotWithShape="1">
          <a:blip r:embed="rId2"/>
          <a:srcRect t="15009" r="6" b="17890"/>
          <a:stretch/>
        </p:blipFill>
        <p:spPr>
          <a:xfrm>
            <a:off x="518026" y="887917"/>
            <a:ext cx="2601968" cy="1862468"/>
          </a:xfrm>
          <a:prstGeom prst="rect">
            <a:avLst/>
          </a:prstGeom>
        </p:spPr>
      </p:pic>
      <p:pic>
        <p:nvPicPr>
          <p:cNvPr id="9" name="Picture 8">
            <a:extLst>
              <a:ext uri="{FF2B5EF4-FFF2-40B4-BE49-F238E27FC236}">
                <a16:creationId xmlns:a16="http://schemas.microsoft.com/office/drawing/2014/main" id="{D123EA18-F3F9-49ED-81BF-A198F5BE2E69}"/>
              </a:ext>
            </a:extLst>
          </p:cNvPr>
          <p:cNvPicPr>
            <a:picLocks noChangeAspect="1"/>
          </p:cNvPicPr>
          <p:nvPr/>
        </p:nvPicPr>
        <p:blipFill rotWithShape="1">
          <a:blip r:embed="rId3">
            <a:extLst/>
          </a:blip>
          <a:srcRect t="18597" r="-3" b="28847"/>
          <a:stretch/>
        </p:blipFill>
        <p:spPr>
          <a:xfrm>
            <a:off x="3330737" y="900154"/>
            <a:ext cx="2660172" cy="1864029"/>
          </a:xfrm>
          <a:prstGeom prst="rect">
            <a:avLst/>
          </a:prstGeom>
        </p:spPr>
      </p:pic>
      <p:pic>
        <p:nvPicPr>
          <p:cNvPr id="5" name="Picture 4">
            <a:extLst>
              <a:ext uri="{FF2B5EF4-FFF2-40B4-BE49-F238E27FC236}">
                <a16:creationId xmlns:a16="http://schemas.microsoft.com/office/drawing/2014/main" id="{C711C310-1AC1-4B5A-A93C-6268C40B0371}"/>
              </a:ext>
            </a:extLst>
          </p:cNvPr>
          <p:cNvPicPr>
            <a:picLocks noChangeAspect="1"/>
          </p:cNvPicPr>
          <p:nvPr/>
        </p:nvPicPr>
        <p:blipFill rotWithShape="1">
          <a:blip r:embed="rId4">
            <a:extLst/>
          </a:blip>
          <a:srcRect t="34360" r="-2" b="12243"/>
          <a:stretch/>
        </p:blipFill>
        <p:spPr>
          <a:xfrm>
            <a:off x="503863" y="2974722"/>
            <a:ext cx="2616049" cy="1862468"/>
          </a:xfrm>
          <a:prstGeom prst="rect">
            <a:avLst/>
          </a:prstGeom>
        </p:spPr>
      </p:pic>
      <p:pic>
        <p:nvPicPr>
          <p:cNvPr id="19" name="Picture 18">
            <a:extLst>
              <a:ext uri="{FF2B5EF4-FFF2-40B4-BE49-F238E27FC236}">
                <a16:creationId xmlns:a16="http://schemas.microsoft.com/office/drawing/2014/main" id="{8E2D427A-0C9F-4CAB-8910-5EA84D2417B5}"/>
              </a:ext>
            </a:extLst>
          </p:cNvPr>
          <p:cNvPicPr>
            <a:picLocks noChangeAspect="1"/>
          </p:cNvPicPr>
          <p:nvPr/>
        </p:nvPicPr>
        <p:blipFill rotWithShape="1">
          <a:blip r:embed="rId5"/>
          <a:srcRect t="6754" r="-3" b="-3"/>
          <a:stretch/>
        </p:blipFill>
        <p:spPr>
          <a:xfrm>
            <a:off x="3331377" y="2977700"/>
            <a:ext cx="2658891" cy="1859490"/>
          </a:xfrm>
          <a:prstGeom prst="rect">
            <a:avLst/>
          </a:prstGeom>
        </p:spPr>
      </p:pic>
      <p:sp>
        <p:nvSpPr>
          <p:cNvPr id="3" name="TextBox 2">
            <a:extLst>
              <a:ext uri="{FF2B5EF4-FFF2-40B4-BE49-F238E27FC236}">
                <a16:creationId xmlns:a16="http://schemas.microsoft.com/office/drawing/2014/main" id="{45B7CE3D-C4E7-4E6F-9795-AB29CDE581CE}"/>
              </a:ext>
            </a:extLst>
          </p:cNvPr>
          <p:cNvSpPr txBox="1"/>
          <p:nvPr/>
        </p:nvSpPr>
        <p:spPr>
          <a:xfrm>
            <a:off x="6201733" y="952644"/>
            <a:ext cx="5611576" cy="3884546"/>
          </a:xfrm>
          <a:prstGeom prst="rect">
            <a:avLst/>
          </a:prstGeom>
          <a:solidFill>
            <a:schemeClr val="bg1"/>
          </a:solidFill>
          <a:ln w="15875">
            <a:solidFill>
              <a:schemeClr val="tx1"/>
            </a:solidFill>
          </a:ln>
        </p:spPr>
        <p:txBody>
          <a:bodyPr vert="horz" lIns="91440" tIns="45720" rIns="91440" bIns="45720" rtlCol="0">
            <a:normAutofit/>
          </a:bodyPr>
          <a:lstStyle/>
          <a:p>
            <a:pPr>
              <a:lnSpc>
                <a:spcPct val="90000"/>
              </a:lnSpc>
              <a:spcBef>
                <a:spcPts val="1000"/>
              </a:spcBef>
              <a:buClr>
                <a:schemeClr val="accent1"/>
              </a:buClr>
              <a:buSzPct val="80000"/>
            </a:pPr>
            <a:r>
              <a:rPr lang="en-US" b="1" i="1" dirty="0">
                <a:solidFill>
                  <a:schemeClr val="tx1">
                    <a:lumMod val="75000"/>
                    <a:lumOff val="25000"/>
                  </a:schemeClr>
                </a:solidFill>
              </a:rPr>
              <a:t>USDA/NRCS Resource Concern Related Objectives:</a:t>
            </a:r>
          </a:p>
          <a:p>
            <a:pPr marL="285750" indent="-285750">
              <a:lnSpc>
                <a:spcPct val="90000"/>
              </a:lnSpc>
              <a:spcBef>
                <a:spcPts val="1000"/>
              </a:spcBef>
              <a:buClr>
                <a:schemeClr val="accent1"/>
              </a:buClr>
              <a:buSzPct val="80000"/>
              <a:buFont typeface="Wingdings 3" charset="2"/>
              <a:buChar char=""/>
            </a:pPr>
            <a:r>
              <a:rPr lang="en-US" i="1" dirty="0">
                <a:solidFill>
                  <a:schemeClr val="tx1">
                    <a:lumMod val="75000"/>
                    <a:lumOff val="25000"/>
                  </a:schemeClr>
                </a:solidFill>
              </a:rPr>
              <a:t>Reduce erosion / Seedbed Prep for grass seeding/Supplemental Feed/Forage</a:t>
            </a:r>
          </a:p>
          <a:p>
            <a:pPr marL="285750" indent="-285750">
              <a:lnSpc>
                <a:spcPct val="90000"/>
              </a:lnSpc>
              <a:spcBef>
                <a:spcPts val="1000"/>
              </a:spcBef>
              <a:buClr>
                <a:schemeClr val="accent1"/>
              </a:buClr>
              <a:buSzPct val="80000"/>
              <a:buFont typeface="Wingdings 3" charset="2"/>
              <a:buChar char=""/>
            </a:pPr>
            <a:r>
              <a:rPr lang="en-US" i="1" dirty="0">
                <a:solidFill>
                  <a:schemeClr val="tx1">
                    <a:lumMod val="75000"/>
                    <a:lumOff val="25000"/>
                  </a:schemeClr>
                </a:solidFill>
              </a:rPr>
              <a:t>Increase soil organic matter content</a:t>
            </a:r>
          </a:p>
          <a:p>
            <a:pPr marL="285750" indent="-285750">
              <a:lnSpc>
                <a:spcPct val="90000"/>
              </a:lnSpc>
              <a:spcBef>
                <a:spcPts val="1000"/>
              </a:spcBef>
              <a:buClr>
                <a:schemeClr val="accent1"/>
              </a:buClr>
              <a:buSzPct val="80000"/>
              <a:buFont typeface="Wingdings 3" charset="2"/>
              <a:buChar char=""/>
            </a:pPr>
            <a:r>
              <a:rPr lang="en-US" i="1" dirty="0">
                <a:solidFill>
                  <a:schemeClr val="tx1">
                    <a:lumMod val="75000"/>
                    <a:lumOff val="25000"/>
                  </a:schemeClr>
                </a:solidFill>
              </a:rPr>
              <a:t>Capture and recycle or redistribute nutrients</a:t>
            </a:r>
          </a:p>
          <a:p>
            <a:pPr marL="285750" indent="-285750">
              <a:lnSpc>
                <a:spcPct val="90000"/>
              </a:lnSpc>
              <a:spcBef>
                <a:spcPts val="1000"/>
              </a:spcBef>
              <a:buClr>
                <a:schemeClr val="accent1"/>
              </a:buClr>
              <a:buSzPct val="80000"/>
              <a:buFont typeface="Wingdings 3" charset="2"/>
              <a:buChar char=""/>
            </a:pPr>
            <a:r>
              <a:rPr lang="en-US" i="1" dirty="0">
                <a:solidFill>
                  <a:schemeClr val="tx1">
                    <a:lumMod val="75000"/>
                    <a:lumOff val="25000"/>
                  </a:schemeClr>
                </a:solidFill>
              </a:rPr>
              <a:t>Biological nitrogen fixation</a:t>
            </a:r>
          </a:p>
          <a:p>
            <a:pPr marL="285750" indent="-285750">
              <a:lnSpc>
                <a:spcPct val="90000"/>
              </a:lnSpc>
              <a:spcBef>
                <a:spcPts val="1000"/>
              </a:spcBef>
              <a:buClr>
                <a:schemeClr val="accent1"/>
              </a:buClr>
              <a:buSzPct val="80000"/>
              <a:buFont typeface="Wingdings 3" charset="2"/>
              <a:buChar char=""/>
            </a:pPr>
            <a:r>
              <a:rPr lang="en-US" i="1" dirty="0">
                <a:solidFill>
                  <a:schemeClr val="tx1">
                    <a:lumMod val="75000"/>
                    <a:lumOff val="25000"/>
                  </a:schemeClr>
                </a:solidFill>
              </a:rPr>
              <a:t>Increase biodiversity/Attract Beneficial Insects</a:t>
            </a:r>
          </a:p>
          <a:p>
            <a:pPr marL="285750" indent="-285750">
              <a:lnSpc>
                <a:spcPct val="90000"/>
              </a:lnSpc>
              <a:spcBef>
                <a:spcPts val="1000"/>
              </a:spcBef>
              <a:buClr>
                <a:schemeClr val="accent1"/>
              </a:buClr>
              <a:buSzPct val="80000"/>
              <a:buFont typeface="Wingdings 3" charset="2"/>
              <a:buChar char=""/>
            </a:pPr>
            <a:r>
              <a:rPr lang="en-US" i="1" dirty="0">
                <a:solidFill>
                  <a:schemeClr val="tx1">
                    <a:lumMod val="75000"/>
                    <a:lumOff val="25000"/>
                  </a:schemeClr>
                </a:solidFill>
              </a:rPr>
              <a:t>Pest/weed suppression</a:t>
            </a:r>
          </a:p>
          <a:p>
            <a:pPr marL="285750" indent="-285750">
              <a:lnSpc>
                <a:spcPct val="90000"/>
              </a:lnSpc>
              <a:spcBef>
                <a:spcPts val="1000"/>
              </a:spcBef>
              <a:buClr>
                <a:schemeClr val="accent1"/>
              </a:buClr>
              <a:buSzPct val="80000"/>
              <a:buFont typeface="Wingdings 3" charset="2"/>
              <a:buChar char=""/>
            </a:pPr>
            <a:r>
              <a:rPr lang="en-US" i="1" dirty="0">
                <a:solidFill>
                  <a:schemeClr val="tx1">
                    <a:lumMod val="75000"/>
                    <a:lumOff val="25000"/>
                  </a:schemeClr>
                </a:solidFill>
              </a:rPr>
              <a:t>Manage soil moisture</a:t>
            </a:r>
          </a:p>
          <a:p>
            <a:pPr marL="285750" indent="-285750">
              <a:lnSpc>
                <a:spcPct val="90000"/>
              </a:lnSpc>
              <a:spcBef>
                <a:spcPts val="1000"/>
              </a:spcBef>
              <a:buClr>
                <a:schemeClr val="accent1"/>
              </a:buClr>
              <a:buSzPct val="80000"/>
              <a:buFont typeface="Wingdings 3" charset="2"/>
              <a:buChar char=""/>
            </a:pPr>
            <a:r>
              <a:rPr lang="en-US" i="1" dirty="0">
                <a:solidFill>
                  <a:schemeClr val="tx1">
                    <a:lumMod val="75000"/>
                    <a:lumOff val="25000"/>
                  </a:schemeClr>
                </a:solidFill>
              </a:rPr>
              <a:t>Minimize and reduce soil compaction</a:t>
            </a:r>
          </a:p>
          <a:p>
            <a:pPr marL="285750" indent="-285750">
              <a:lnSpc>
                <a:spcPct val="90000"/>
              </a:lnSpc>
              <a:spcBef>
                <a:spcPts val="1000"/>
              </a:spcBef>
              <a:buClr>
                <a:schemeClr val="accent1"/>
              </a:buClr>
              <a:buSzPct val="80000"/>
              <a:buFont typeface="Wingdings 3" charset="2"/>
              <a:buChar char=""/>
            </a:pPr>
            <a:endParaRPr lang="en-US" sz="1100" dirty="0">
              <a:solidFill>
                <a:schemeClr val="tx1">
                  <a:lumMod val="75000"/>
                  <a:lumOff val="25000"/>
                </a:schemeClr>
              </a:solidFill>
            </a:endParaRPr>
          </a:p>
        </p:txBody>
      </p:sp>
    </p:spTree>
    <p:extLst>
      <p:ext uri="{BB962C8B-B14F-4D97-AF65-F5344CB8AC3E}">
        <p14:creationId xmlns:p14="http://schemas.microsoft.com/office/powerpoint/2010/main" val="1848635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035269-A71D-42B0-BF4D-C9575FD93755}"/>
              </a:ext>
            </a:extLst>
          </p:cNvPr>
          <p:cNvPicPr>
            <a:picLocks noChangeAspect="1"/>
          </p:cNvPicPr>
          <p:nvPr/>
        </p:nvPicPr>
        <p:blipFill rotWithShape="1">
          <a:blip r:embed="rId2"/>
          <a:srcRect l="25276" r="9745"/>
          <a:stretch/>
        </p:blipFill>
        <p:spPr>
          <a:xfrm>
            <a:off x="4208655" y="8466"/>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677333" y="609600"/>
            <a:ext cx="3851123" cy="1320800"/>
          </a:xfrm>
        </p:spPr>
        <p:txBody>
          <a:bodyPr>
            <a:normAutofit/>
          </a:bodyPr>
          <a:lstStyle/>
          <a:p>
            <a:r>
              <a:rPr lang="en-US" sz="3300"/>
              <a:t>Nebraska NRCS Soil Health Initiative</a:t>
            </a:r>
          </a:p>
        </p:txBody>
      </p:sp>
      <p:sp>
        <p:nvSpPr>
          <p:cNvPr id="3" name="Content Placeholder 2"/>
          <p:cNvSpPr>
            <a:spLocks noGrp="1"/>
          </p:cNvSpPr>
          <p:nvPr>
            <p:ph idx="1"/>
          </p:nvPr>
        </p:nvSpPr>
        <p:spPr>
          <a:xfrm>
            <a:off x="464222" y="1930400"/>
            <a:ext cx="4763559" cy="4599709"/>
          </a:xfrm>
        </p:spPr>
        <p:txBody>
          <a:bodyPr>
            <a:normAutofit/>
          </a:bodyPr>
          <a:lstStyle/>
          <a:p>
            <a:pPr>
              <a:lnSpc>
                <a:spcPct val="90000"/>
              </a:lnSpc>
            </a:pPr>
            <a:r>
              <a:rPr lang="en-US" sz="1600" dirty="0"/>
              <a:t>Partnerships remain our central focus.</a:t>
            </a:r>
          </a:p>
          <a:p>
            <a:pPr>
              <a:lnSpc>
                <a:spcPct val="90000"/>
              </a:lnSpc>
            </a:pPr>
            <a:r>
              <a:rPr lang="en-US" sz="1600" dirty="0"/>
              <a:t>Continue to geographically distribute key outreach and educational resources.</a:t>
            </a:r>
          </a:p>
          <a:p>
            <a:pPr>
              <a:lnSpc>
                <a:spcPct val="90000"/>
              </a:lnSpc>
            </a:pPr>
            <a:r>
              <a:rPr lang="en-US" sz="1600" dirty="0"/>
              <a:t>Example: Fund and monitor a network of </a:t>
            </a:r>
            <a:r>
              <a:rPr lang="en-US" sz="1600" b="1" dirty="0"/>
              <a:t>Demonstration Farms </a:t>
            </a:r>
            <a:r>
              <a:rPr lang="en-US" sz="1600" dirty="0"/>
              <a:t>across the state.</a:t>
            </a:r>
          </a:p>
          <a:p>
            <a:pPr>
              <a:lnSpc>
                <a:spcPct val="90000"/>
              </a:lnSpc>
            </a:pPr>
            <a:endParaRPr lang="en-US" sz="1600" dirty="0"/>
          </a:p>
          <a:p>
            <a:pPr>
              <a:lnSpc>
                <a:spcPct val="90000"/>
              </a:lnSpc>
            </a:pPr>
            <a:r>
              <a:rPr lang="en-US" sz="1600" dirty="0"/>
              <a:t>The Goals of the EQIP Demonstration Farms</a:t>
            </a:r>
          </a:p>
          <a:p>
            <a:pPr lvl="1">
              <a:lnSpc>
                <a:spcPct val="90000"/>
              </a:lnSpc>
            </a:pPr>
            <a:r>
              <a:rPr lang="en-US" dirty="0"/>
              <a:t>Provide a local source of information to answer common questions</a:t>
            </a:r>
          </a:p>
          <a:p>
            <a:pPr lvl="1">
              <a:lnSpc>
                <a:spcPct val="90000"/>
              </a:lnSpc>
            </a:pPr>
            <a:r>
              <a:rPr lang="en-US" dirty="0"/>
              <a:t>Validate Soil Health Management Systems locally via case studies and field days.</a:t>
            </a:r>
          </a:p>
          <a:p>
            <a:pPr lvl="1">
              <a:lnSpc>
                <a:spcPct val="90000"/>
              </a:lnSpc>
            </a:pPr>
            <a:r>
              <a:rPr lang="en-US" dirty="0"/>
              <a:t>Focus on outreach, education, training and partnership opportunities </a:t>
            </a:r>
          </a:p>
          <a:p>
            <a:pPr marL="457200" lvl="1" indent="0">
              <a:lnSpc>
                <a:spcPct val="90000"/>
              </a:lnSpc>
              <a:buNone/>
            </a:pPr>
            <a:endParaRPr lang="en-US" sz="1400" dirty="0"/>
          </a:p>
          <a:p>
            <a:pPr>
              <a:lnSpc>
                <a:spcPct val="90000"/>
              </a:lnSpc>
            </a:pPr>
            <a:endParaRPr lang="en-US" sz="1400"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16721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214" y="242455"/>
            <a:ext cx="8766386" cy="1320800"/>
          </a:xfrm>
        </p:spPr>
        <p:txBody>
          <a:bodyPr/>
          <a:lstStyle/>
          <a:p>
            <a:r>
              <a:rPr lang="en-US" dirty="0"/>
              <a:t>Demonstration Farms – On Farm Research </a:t>
            </a:r>
          </a:p>
        </p:txBody>
      </p:sp>
      <p:sp>
        <p:nvSpPr>
          <p:cNvPr id="3" name="Content Placeholder 2"/>
          <p:cNvSpPr>
            <a:spLocks noGrp="1"/>
          </p:cNvSpPr>
          <p:nvPr>
            <p:ph idx="1"/>
          </p:nvPr>
        </p:nvSpPr>
        <p:spPr>
          <a:xfrm>
            <a:off x="89540" y="1037116"/>
            <a:ext cx="9536930" cy="4624674"/>
          </a:xfrm>
        </p:spPr>
        <p:txBody>
          <a:bodyPr>
            <a:normAutofit/>
          </a:bodyPr>
          <a:lstStyle/>
          <a:p>
            <a:r>
              <a:rPr lang="en-US" dirty="0"/>
              <a:t>A 5 year, field scale, comparison of two Cover Crop Adaptive Management Activities</a:t>
            </a:r>
          </a:p>
          <a:p>
            <a:r>
              <a:rPr lang="en-US" dirty="0"/>
              <a:t>A system comparison throughout an 5 year expanded crop rotation</a:t>
            </a:r>
          </a:p>
          <a:p>
            <a:r>
              <a:rPr lang="en-US" dirty="0"/>
              <a:t>Randomized and Replicated Plots </a:t>
            </a:r>
          </a:p>
          <a:p>
            <a:r>
              <a:rPr lang="en-US" dirty="0"/>
              <a:t>Soil Health Assessments, Soil Lab Analysis and Economic Evaluations</a:t>
            </a:r>
          </a:p>
          <a:p>
            <a:r>
              <a:rPr lang="en-US" dirty="0"/>
              <a:t>Opportunity to include partners, including UNL Extension &amp; NE On Farm Research Network.</a:t>
            </a:r>
          </a:p>
        </p:txBody>
      </p:sp>
      <p:pic>
        <p:nvPicPr>
          <p:cNvPr id="4" name="Picture 3"/>
          <p:cNvPicPr>
            <a:picLocks noChangeAspect="1"/>
          </p:cNvPicPr>
          <p:nvPr/>
        </p:nvPicPr>
        <p:blipFill>
          <a:blip r:embed="rId2"/>
          <a:stretch>
            <a:fillRect/>
          </a:stretch>
        </p:blipFill>
        <p:spPr>
          <a:xfrm>
            <a:off x="330970" y="3298399"/>
            <a:ext cx="4146336" cy="2484293"/>
          </a:xfrm>
          <a:prstGeom prst="rect">
            <a:avLst/>
          </a:prstGeom>
        </p:spPr>
      </p:pic>
      <p:sp>
        <p:nvSpPr>
          <p:cNvPr id="7" name="TextBox 6">
            <a:extLst>
              <a:ext uri="{FF2B5EF4-FFF2-40B4-BE49-F238E27FC236}">
                <a16:creationId xmlns:a16="http://schemas.microsoft.com/office/drawing/2014/main" id="{5747B475-6177-4E59-9CF0-4DE3033CA634}"/>
              </a:ext>
            </a:extLst>
          </p:cNvPr>
          <p:cNvSpPr txBox="1"/>
          <p:nvPr/>
        </p:nvSpPr>
        <p:spPr>
          <a:xfrm>
            <a:off x="8184763" y="5903594"/>
            <a:ext cx="452800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NDRE Source: NE ON FARM RESEARCH</a:t>
            </a:r>
          </a:p>
        </p:txBody>
      </p:sp>
      <p:pic>
        <p:nvPicPr>
          <p:cNvPr id="8" name="Picture 7">
            <a:extLst>
              <a:ext uri="{FF2B5EF4-FFF2-40B4-BE49-F238E27FC236}">
                <a16:creationId xmlns:a16="http://schemas.microsoft.com/office/drawing/2014/main" id="{45C2A0C0-66C7-4B67-A67A-149C4C79BE24}"/>
              </a:ext>
            </a:extLst>
          </p:cNvPr>
          <p:cNvPicPr>
            <a:picLocks noChangeAspect="1"/>
          </p:cNvPicPr>
          <p:nvPr/>
        </p:nvPicPr>
        <p:blipFill>
          <a:blip r:embed="rId3"/>
          <a:stretch>
            <a:fillRect/>
          </a:stretch>
        </p:blipFill>
        <p:spPr>
          <a:xfrm>
            <a:off x="3222339" y="3435645"/>
            <a:ext cx="4528004" cy="2949715"/>
          </a:xfrm>
          <a:prstGeom prst="rect">
            <a:avLst/>
          </a:prstGeom>
        </p:spPr>
      </p:pic>
      <p:pic>
        <p:nvPicPr>
          <p:cNvPr id="9" name="Picture 8">
            <a:extLst>
              <a:ext uri="{FF2B5EF4-FFF2-40B4-BE49-F238E27FC236}">
                <a16:creationId xmlns:a16="http://schemas.microsoft.com/office/drawing/2014/main" id="{62A23BD4-D9F0-41BD-B675-5E06C3C08FFB}"/>
              </a:ext>
            </a:extLst>
          </p:cNvPr>
          <p:cNvPicPr>
            <a:picLocks noChangeAspect="1"/>
          </p:cNvPicPr>
          <p:nvPr/>
        </p:nvPicPr>
        <p:blipFill>
          <a:blip r:embed="rId4"/>
          <a:stretch>
            <a:fillRect/>
          </a:stretch>
        </p:blipFill>
        <p:spPr>
          <a:xfrm>
            <a:off x="6852925" y="3123432"/>
            <a:ext cx="4316693" cy="2659260"/>
          </a:xfrm>
          <a:prstGeom prst="rect">
            <a:avLst/>
          </a:prstGeom>
        </p:spPr>
      </p:pic>
      <p:pic>
        <p:nvPicPr>
          <p:cNvPr id="6" name="Picture 5">
            <a:extLst>
              <a:ext uri="{FF2B5EF4-FFF2-40B4-BE49-F238E27FC236}">
                <a16:creationId xmlns:a16="http://schemas.microsoft.com/office/drawing/2014/main" id="{DF2315D1-5BC0-472E-BF52-EBB9A52EB2A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409980" y="809034"/>
            <a:ext cx="2234560" cy="3047785"/>
          </a:xfrm>
          <a:prstGeom prst="rect">
            <a:avLst/>
          </a:prstGeom>
        </p:spPr>
      </p:pic>
    </p:spTree>
    <p:extLst>
      <p:ext uri="{BB962C8B-B14F-4D97-AF65-F5344CB8AC3E}">
        <p14:creationId xmlns:p14="http://schemas.microsoft.com/office/powerpoint/2010/main" val="176655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070" y="221762"/>
            <a:ext cx="8596668" cy="1320800"/>
          </a:xfrm>
        </p:spPr>
        <p:txBody>
          <a:bodyPr/>
          <a:lstStyle/>
          <a:p>
            <a:r>
              <a:rPr lang="en-US" dirty="0"/>
              <a:t>17 In Field Projects – 21 comparisons</a:t>
            </a:r>
          </a:p>
        </p:txBody>
      </p:sp>
      <p:sp>
        <p:nvSpPr>
          <p:cNvPr id="3" name="Content Placeholder 2"/>
          <p:cNvSpPr>
            <a:spLocks noGrp="1"/>
          </p:cNvSpPr>
          <p:nvPr>
            <p:ph idx="1"/>
          </p:nvPr>
        </p:nvSpPr>
        <p:spPr>
          <a:xfrm>
            <a:off x="782380" y="1119092"/>
            <a:ext cx="10343175" cy="4431963"/>
          </a:xfrm>
        </p:spPr>
        <p:txBody>
          <a:bodyPr>
            <a:normAutofit/>
          </a:bodyPr>
          <a:lstStyle/>
          <a:p>
            <a:r>
              <a:rPr lang="en-US" sz="2000" dirty="0"/>
              <a:t>Cover Crop Vs No Cover Crop (5) </a:t>
            </a:r>
          </a:p>
          <a:p>
            <a:r>
              <a:rPr lang="en-US" sz="2000" dirty="0"/>
              <a:t>Cover crop Mix comparisons (4)</a:t>
            </a:r>
          </a:p>
          <a:p>
            <a:r>
              <a:rPr lang="en-US" sz="2000" dirty="0"/>
              <a:t>Grazed Vs  Not Grazed (3)</a:t>
            </a:r>
          </a:p>
          <a:p>
            <a:r>
              <a:rPr lang="en-US" sz="2000" dirty="0"/>
              <a:t>Drilled Vs Broadcast (2)</a:t>
            </a:r>
          </a:p>
          <a:p>
            <a:r>
              <a:rPr lang="en-US" sz="2000" dirty="0"/>
              <a:t>High Carbon Cover Crop vs Low Carbon Cover Crop (2)</a:t>
            </a:r>
          </a:p>
          <a:p>
            <a:r>
              <a:rPr lang="en-US" sz="2000" dirty="0"/>
              <a:t>Nitrogen Study, When and How Much from the Cover Crop(1)</a:t>
            </a:r>
          </a:p>
          <a:p>
            <a:r>
              <a:rPr lang="en-US" sz="2000" dirty="0"/>
              <a:t>Early Termination vs Late Termination (1)</a:t>
            </a:r>
          </a:p>
          <a:p>
            <a:r>
              <a:rPr lang="en-US" sz="2000" dirty="0"/>
              <a:t>Frost Terminated Cover Crop vs Winter Hardy Cover Crop (1)</a:t>
            </a:r>
          </a:p>
          <a:p>
            <a:r>
              <a:rPr lang="en-US" sz="2000" dirty="0"/>
              <a:t>Companion Cover Crop vs Dormant Seeded Cover Crop (1)</a:t>
            </a:r>
          </a:p>
          <a:p>
            <a:r>
              <a:rPr lang="en-US" sz="2000" dirty="0"/>
              <a:t>Monoculture Cover Crop vs Multispecies Cover Crop (1)</a:t>
            </a:r>
          </a:p>
          <a:p>
            <a:pPr marL="0" indent="0">
              <a:buNone/>
            </a:pPr>
            <a:endParaRPr lang="en-US" dirty="0"/>
          </a:p>
        </p:txBody>
      </p:sp>
    </p:spTree>
    <p:extLst>
      <p:ext uri="{BB962C8B-B14F-4D97-AF65-F5344CB8AC3E}">
        <p14:creationId xmlns:p14="http://schemas.microsoft.com/office/powerpoint/2010/main" val="3208939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1479" y="198295"/>
            <a:ext cx="8596668" cy="1320800"/>
          </a:xfrm>
        </p:spPr>
        <p:txBody>
          <a:bodyPr/>
          <a:lstStyle/>
          <a:p>
            <a:r>
              <a:rPr lang="en-US" b="1" dirty="0">
                <a:ln w="3175">
                  <a:solidFill>
                    <a:schemeClr val="tx1"/>
                  </a:solidFill>
                </a:ln>
              </a:rPr>
              <a:t>Soil Health Defined:</a:t>
            </a:r>
            <a:br>
              <a:rPr lang="en-US" dirty="0"/>
            </a:br>
            <a:endParaRPr lang="en-US" dirty="0"/>
          </a:p>
        </p:txBody>
      </p:sp>
      <p:sp>
        <p:nvSpPr>
          <p:cNvPr id="3" name="Content Placeholder 2"/>
          <p:cNvSpPr>
            <a:spLocks noGrp="1"/>
          </p:cNvSpPr>
          <p:nvPr>
            <p:ph idx="1"/>
          </p:nvPr>
        </p:nvSpPr>
        <p:spPr>
          <a:xfrm>
            <a:off x="702083" y="1069711"/>
            <a:ext cx="9376834" cy="3880773"/>
          </a:xfrm>
        </p:spPr>
        <p:txBody>
          <a:bodyPr>
            <a:normAutofit/>
          </a:bodyPr>
          <a:lstStyle/>
          <a:p>
            <a:r>
              <a:rPr kumimoji="1" lang="en-US" sz="3200" u="sng" dirty="0">
                <a:solidFill>
                  <a:schemeClr val="tx1"/>
                </a:solidFill>
              </a:rPr>
              <a:t>The continued capacity of the soil to function</a:t>
            </a:r>
            <a:r>
              <a:rPr kumimoji="1" lang="en-US" sz="3200" dirty="0">
                <a:solidFill>
                  <a:schemeClr val="tx1"/>
                </a:solidFill>
              </a:rPr>
              <a:t> as a vital living ecosystem that sustains plants, animals, and humans.</a:t>
            </a:r>
          </a:p>
        </p:txBody>
      </p:sp>
      <p:pic>
        <p:nvPicPr>
          <p:cNvPr id="10" name="Picture 9">
            <a:extLst>
              <a:ext uri="{FF2B5EF4-FFF2-40B4-BE49-F238E27FC236}">
                <a16:creationId xmlns:a16="http://schemas.microsoft.com/office/drawing/2014/main" id="{A1F858F1-2783-4DF1-B54D-2F7C0DAF2499}"/>
              </a:ext>
            </a:extLst>
          </p:cNvPr>
          <p:cNvPicPr>
            <a:picLocks noChangeAspect="1"/>
          </p:cNvPicPr>
          <p:nvPr/>
        </p:nvPicPr>
        <p:blipFill>
          <a:blip r:embed="rId3"/>
          <a:stretch>
            <a:fillRect/>
          </a:stretch>
        </p:blipFill>
        <p:spPr>
          <a:xfrm>
            <a:off x="923624" y="2683605"/>
            <a:ext cx="2753259" cy="3671011"/>
          </a:xfrm>
          <a:prstGeom prst="rect">
            <a:avLst/>
          </a:prstGeom>
        </p:spPr>
      </p:pic>
      <p:pic>
        <p:nvPicPr>
          <p:cNvPr id="12" name="Picture 11">
            <a:extLst>
              <a:ext uri="{FF2B5EF4-FFF2-40B4-BE49-F238E27FC236}">
                <a16:creationId xmlns:a16="http://schemas.microsoft.com/office/drawing/2014/main" id="{31783664-A697-4E92-8275-68DE763EC54C}"/>
              </a:ext>
            </a:extLst>
          </p:cNvPr>
          <p:cNvPicPr>
            <a:picLocks noChangeAspect="1"/>
          </p:cNvPicPr>
          <p:nvPr/>
        </p:nvPicPr>
        <p:blipFill>
          <a:blip r:embed="rId4"/>
          <a:stretch>
            <a:fillRect/>
          </a:stretch>
        </p:blipFill>
        <p:spPr>
          <a:xfrm>
            <a:off x="4719370" y="2683604"/>
            <a:ext cx="2753259" cy="3671011"/>
          </a:xfrm>
          <a:prstGeom prst="rect">
            <a:avLst/>
          </a:prstGeom>
        </p:spPr>
      </p:pic>
      <p:pic>
        <p:nvPicPr>
          <p:cNvPr id="16" name="Picture 15">
            <a:extLst>
              <a:ext uri="{FF2B5EF4-FFF2-40B4-BE49-F238E27FC236}">
                <a16:creationId xmlns:a16="http://schemas.microsoft.com/office/drawing/2014/main" id="{3E344928-C12F-44A1-8DEC-082243AE7930}"/>
              </a:ext>
            </a:extLst>
          </p:cNvPr>
          <p:cNvPicPr>
            <a:picLocks noChangeAspect="1"/>
          </p:cNvPicPr>
          <p:nvPr/>
        </p:nvPicPr>
        <p:blipFill>
          <a:blip r:embed="rId5"/>
          <a:stretch>
            <a:fillRect/>
          </a:stretch>
        </p:blipFill>
        <p:spPr>
          <a:xfrm>
            <a:off x="8515118" y="2683603"/>
            <a:ext cx="2753258" cy="3671011"/>
          </a:xfrm>
          <a:prstGeom prst="rect">
            <a:avLst/>
          </a:prstGeom>
        </p:spPr>
      </p:pic>
    </p:spTree>
    <p:extLst>
      <p:ext uri="{BB962C8B-B14F-4D97-AF65-F5344CB8AC3E}">
        <p14:creationId xmlns:p14="http://schemas.microsoft.com/office/powerpoint/2010/main" val="4168236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41864" y="1735282"/>
            <a:ext cx="1153391" cy="369332"/>
          </a:xfrm>
          <a:prstGeom prst="rect">
            <a:avLst/>
          </a:prstGeom>
          <a:solidFill>
            <a:schemeClr val="bg1"/>
          </a:solidFill>
        </p:spPr>
        <p:txBody>
          <a:bodyPr wrap="square" rtlCol="0">
            <a:spAutoFit/>
          </a:bodyPr>
          <a:lstStyle/>
          <a:p>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5907" y="90054"/>
            <a:ext cx="8744738" cy="6757298"/>
          </a:xfrm>
        </p:spPr>
      </p:pic>
      <p:sp>
        <p:nvSpPr>
          <p:cNvPr id="4" name="TextBox 3">
            <a:extLst>
              <a:ext uri="{FF2B5EF4-FFF2-40B4-BE49-F238E27FC236}">
                <a16:creationId xmlns:a16="http://schemas.microsoft.com/office/drawing/2014/main" id="{C6C7EF50-E6F6-44A0-A71F-A9AA54DD8A3B}"/>
              </a:ext>
            </a:extLst>
          </p:cNvPr>
          <p:cNvSpPr txBox="1"/>
          <p:nvPr/>
        </p:nvSpPr>
        <p:spPr>
          <a:xfrm>
            <a:off x="10152797" y="308288"/>
            <a:ext cx="1826681" cy="923330"/>
          </a:xfrm>
          <a:prstGeom prst="rect">
            <a:avLst/>
          </a:prstGeom>
          <a:noFill/>
        </p:spPr>
        <p:txBody>
          <a:bodyPr wrap="square" rtlCol="0">
            <a:spAutoFit/>
          </a:bodyPr>
          <a:lstStyle/>
          <a:p>
            <a:r>
              <a:rPr lang="en-US" dirty="0"/>
              <a:t>Highlighting a study today in Nemaha Co.</a:t>
            </a:r>
          </a:p>
        </p:txBody>
      </p:sp>
    </p:spTree>
    <p:extLst>
      <p:ext uri="{BB962C8B-B14F-4D97-AF65-F5344CB8AC3E}">
        <p14:creationId xmlns:p14="http://schemas.microsoft.com/office/powerpoint/2010/main" val="496620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9113"/>
            <a:ext cx="10337800" cy="1320800"/>
          </a:xfrm>
        </p:spPr>
        <p:txBody>
          <a:bodyPr>
            <a:normAutofit/>
          </a:bodyPr>
          <a:lstStyle/>
          <a:p>
            <a:r>
              <a:rPr lang="en-US" sz="2200" dirty="0">
                <a:solidFill>
                  <a:schemeClr val="tx1"/>
                </a:solidFill>
              </a:rPr>
              <a:t>2018 Corn Following Winter Terminated Cover Crop vs Winter Hardy Cover Crop</a:t>
            </a:r>
            <a:br>
              <a:rPr lang="en-US" sz="2200" dirty="0">
                <a:solidFill>
                  <a:schemeClr val="tx1"/>
                </a:solidFill>
              </a:rPr>
            </a:br>
            <a:r>
              <a:rPr lang="en-US" sz="1800" dirty="0">
                <a:solidFill>
                  <a:schemeClr val="tx1"/>
                </a:solidFill>
              </a:rPr>
              <a:t>Nemaha County – Daryl Obermeyer – in Partnership with the University of Nebraska – Lincoln,</a:t>
            </a:r>
            <a:br>
              <a:rPr lang="en-US" sz="1800" dirty="0">
                <a:solidFill>
                  <a:schemeClr val="tx1"/>
                </a:solidFill>
              </a:rPr>
            </a:br>
            <a:r>
              <a:rPr lang="en-US" sz="2400" dirty="0">
                <a:solidFill>
                  <a:schemeClr val="tx1"/>
                </a:solidFill>
              </a:rPr>
              <a:t>Field 1C</a:t>
            </a:r>
            <a:r>
              <a:rPr lang="en-US" sz="1800" dirty="0">
                <a:solidFill>
                  <a:schemeClr val="tx1"/>
                </a:solidFill>
              </a:rPr>
              <a:t>														On Farm Research Network</a:t>
            </a:r>
          </a:p>
        </p:txBody>
      </p:sp>
      <p:sp>
        <p:nvSpPr>
          <p:cNvPr id="3" name="Content Placeholder 2"/>
          <p:cNvSpPr>
            <a:spLocks noGrp="1"/>
          </p:cNvSpPr>
          <p:nvPr>
            <p:ph idx="1"/>
          </p:nvPr>
        </p:nvSpPr>
        <p:spPr>
          <a:xfrm>
            <a:off x="604597" y="1340427"/>
            <a:ext cx="9031393" cy="5372100"/>
          </a:xfrm>
        </p:spPr>
        <p:txBody>
          <a:bodyPr>
            <a:normAutofit fontScale="85000" lnSpcReduction="20000"/>
          </a:bodyPr>
          <a:lstStyle/>
          <a:p>
            <a:r>
              <a:rPr lang="en-US" dirty="0"/>
              <a:t>Judson Silt Loam 0-2% slope, Judson Silt Loam 2-6% slopes</a:t>
            </a:r>
          </a:p>
          <a:p>
            <a:r>
              <a:rPr lang="en-US" dirty="0"/>
              <a:t>Planting Date: 4/17/18</a:t>
            </a:r>
          </a:p>
          <a:p>
            <a:r>
              <a:rPr lang="en-US" dirty="0"/>
              <a:t>Harvest Date: 9/14/18</a:t>
            </a:r>
          </a:p>
          <a:p>
            <a:r>
              <a:rPr lang="en-US" dirty="0"/>
              <a:t>Cover Crop planted after harvest</a:t>
            </a:r>
          </a:p>
          <a:p>
            <a:r>
              <a:rPr lang="en-US" dirty="0"/>
              <a:t>Row Spacing: 30”</a:t>
            </a:r>
          </a:p>
          <a:p>
            <a:r>
              <a:rPr lang="en-US" dirty="0"/>
              <a:t>Hybrid: Pioneer 0363AM</a:t>
            </a:r>
          </a:p>
          <a:p>
            <a:r>
              <a:rPr lang="en-US" dirty="0"/>
              <a:t>Reps: 7</a:t>
            </a:r>
          </a:p>
          <a:p>
            <a:r>
              <a:rPr lang="en-US" dirty="0"/>
              <a:t>Previous Crop: Wheat</a:t>
            </a:r>
          </a:p>
          <a:p>
            <a:r>
              <a:rPr lang="en-US" dirty="0"/>
              <a:t>Tillage: No-Till</a:t>
            </a:r>
          </a:p>
          <a:p>
            <a:r>
              <a:rPr lang="en-US" b="1" dirty="0"/>
              <a:t>Herbicides: </a:t>
            </a:r>
            <a:r>
              <a:rPr lang="en-US" b="1" i="1" dirty="0"/>
              <a:t>Pre: </a:t>
            </a:r>
            <a:r>
              <a:rPr lang="en-US" dirty="0"/>
              <a:t>3 qt/ac </a:t>
            </a:r>
            <a:r>
              <a:rPr lang="en-US" dirty="0" err="1"/>
              <a:t>FulTime</a:t>
            </a:r>
            <a:r>
              <a:rPr lang="en-US" dirty="0"/>
              <a:t>® NXT, 16 oz/ac 6# 2,4-D, and                                                  16 oz/ac Buccaneer 5 Extra® on 4/4/18 </a:t>
            </a:r>
          </a:p>
          <a:p>
            <a:r>
              <a:rPr lang="en-US" b="1" dirty="0"/>
              <a:t>Seed Treatment:</a:t>
            </a:r>
            <a:r>
              <a:rPr lang="en-US" dirty="0"/>
              <a:t> PONCHO®/</a:t>
            </a:r>
            <a:r>
              <a:rPr lang="en-US" dirty="0" err="1"/>
              <a:t>VOTiVO</a:t>
            </a:r>
            <a:r>
              <a:rPr lang="en-US" dirty="0"/>
              <a:t>® </a:t>
            </a:r>
          </a:p>
          <a:p>
            <a:r>
              <a:rPr lang="en-US" b="1" dirty="0"/>
              <a:t>Foliar Insecticides:</a:t>
            </a:r>
            <a:r>
              <a:rPr lang="en-US" dirty="0"/>
              <a:t> 3.84 oz/ac Lambda-Cy 1EC aerial applied on 7/7/18; 3.84 oz/ac Lambda-Cy 1 EC aerial applied on 7/26/18 </a:t>
            </a:r>
          </a:p>
          <a:p>
            <a:r>
              <a:rPr lang="en-US" b="1" dirty="0"/>
              <a:t>Foliar Fungicides:</a:t>
            </a:r>
            <a:r>
              <a:rPr lang="en-US" b="1" i="1" dirty="0"/>
              <a:t> </a:t>
            </a:r>
            <a:r>
              <a:rPr lang="en-US" dirty="0"/>
              <a:t>10.5 oz/ac </a:t>
            </a:r>
            <a:r>
              <a:rPr lang="en-US" dirty="0" err="1"/>
              <a:t>Azoxyprop</a:t>
            </a:r>
            <a:r>
              <a:rPr lang="en-US" dirty="0"/>
              <a:t> </a:t>
            </a:r>
            <a:r>
              <a:rPr lang="en-US" dirty="0" err="1"/>
              <a:t>Xtra</a:t>
            </a:r>
            <a:r>
              <a:rPr lang="en-US" dirty="0"/>
              <a:t> aerial applied on 7/7/18; 10.5 oz/ac </a:t>
            </a:r>
            <a:r>
              <a:rPr lang="en-US" dirty="0" err="1"/>
              <a:t>Azoxyprop</a:t>
            </a:r>
            <a:r>
              <a:rPr lang="en-US" dirty="0"/>
              <a:t> </a:t>
            </a:r>
            <a:r>
              <a:rPr lang="en-US" dirty="0" err="1"/>
              <a:t>Xtra</a:t>
            </a:r>
            <a:r>
              <a:rPr lang="en-US" dirty="0"/>
              <a:t> aerial applied on 7/26/18</a:t>
            </a:r>
          </a:p>
          <a:p>
            <a:r>
              <a:rPr lang="en-US" b="1" dirty="0"/>
              <a:t>Fertilizer:</a:t>
            </a:r>
            <a:r>
              <a:rPr lang="en-US" dirty="0"/>
              <a:t> 1 gal/ac Kugler KQ-KRN™ (28% N) aerial applied on 7/7/18, and 1 gal/ac Kugler KS2075 (20% N, 7.5% P, 5% S) aerial applied on 7/26/18 </a:t>
            </a:r>
          </a:p>
          <a:p>
            <a:r>
              <a:rPr lang="en-US" b="1" dirty="0"/>
              <a:t>Irrigation:</a:t>
            </a:r>
            <a:r>
              <a:rPr lang="en-US" dirty="0"/>
              <a:t> None, Note: Drought conditions prevailed in August and September in SE Nebraska</a:t>
            </a:r>
          </a:p>
          <a:p>
            <a:endParaRPr lang="en-US" dirty="0"/>
          </a:p>
        </p:txBody>
      </p:sp>
      <p:pic>
        <p:nvPicPr>
          <p:cNvPr id="6" name="Picture 5">
            <a:extLst>
              <a:ext uri="{FF2B5EF4-FFF2-40B4-BE49-F238E27FC236}">
                <a16:creationId xmlns:a16="http://schemas.microsoft.com/office/drawing/2014/main" id="{EB45ADAC-B113-47CA-BDBF-351CBA924325}"/>
              </a:ext>
            </a:extLst>
          </p:cNvPr>
          <p:cNvPicPr>
            <a:picLocks noChangeAspect="1"/>
          </p:cNvPicPr>
          <p:nvPr/>
        </p:nvPicPr>
        <p:blipFill>
          <a:blip r:embed="rId2"/>
          <a:stretch>
            <a:fillRect/>
          </a:stretch>
        </p:blipFill>
        <p:spPr>
          <a:xfrm>
            <a:off x="7987332" y="1630507"/>
            <a:ext cx="2350468" cy="3135319"/>
          </a:xfrm>
          <a:prstGeom prst="rect">
            <a:avLst/>
          </a:prstGeom>
        </p:spPr>
      </p:pic>
      <p:sp>
        <p:nvSpPr>
          <p:cNvPr id="4" name="Rectangle 3">
            <a:extLst>
              <a:ext uri="{FF2B5EF4-FFF2-40B4-BE49-F238E27FC236}">
                <a16:creationId xmlns:a16="http://schemas.microsoft.com/office/drawing/2014/main" id="{DAF1161A-F99F-4A0F-8DFA-FBDB665A9F99}"/>
              </a:ext>
            </a:extLst>
          </p:cNvPr>
          <p:cNvSpPr/>
          <p:nvPr/>
        </p:nvSpPr>
        <p:spPr>
          <a:xfrm>
            <a:off x="604597" y="1632858"/>
            <a:ext cx="2759388" cy="6153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DF111EF-4ACD-4E24-8F4F-3DCFBFD41A83}"/>
              </a:ext>
            </a:extLst>
          </p:cNvPr>
          <p:cNvPicPr>
            <a:picLocks noChangeAspect="1"/>
          </p:cNvPicPr>
          <p:nvPr/>
        </p:nvPicPr>
        <p:blipFill>
          <a:blip r:embed="rId3"/>
          <a:stretch>
            <a:fillRect/>
          </a:stretch>
        </p:blipFill>
        <p:spPr>
          <a:xfrm>
            <a:off x="4410195" y="1803599"/>
            <a:ext cx="3198052" cy="2176919"/>
          </a:xfrm>
          <a:prstGeom prst="rect">
            <a:avLst/>
          </a:prstGeom>
        </p:spPr>
      </p:pic>
      <p:sp>
        <p:nvSpPr>
          <p:cNvPr id="5" name="TextBox 4">
            <a:extLst>
              <a:ext uri="{FF2B5EF4-FFF2-40B4-BE49-F238E27FC236}">
                <a16:creationId xmlns:a16="http://schemas.microsoft.com/office/drawing/2014/main" id="{991C159E-134C-4650-8336-45C3028DF48C}"/>
              </a:ext>
            </a:extLst>
          </p:cNvPr>
          <p:cNvSpPr txBox="1"/>
          <p:nvPr/>
        </p:nvSpPr>
        <p:spPr>
          <a:xfrm>
            <a:off x="4897875" y="3044838"/>
            <a:ext cx="947956" cy="461665"/>
          </a:xfrm>
          <a:prstGeom prst="rect">
            <a:avLst/>
          </a:prstGeom>
          <a:noFill/>
        </p:spPr>
        <p:txBody>
          <a:bodyPr wrap="square" rtlCol="0">
            <a:spAutoFit/>
          </a:bodyPr>
          <a:lstStyle/>
          <a:p>
            <a:r>
              <a:rPr lang="en-US" sz="2400" b="1" dirty="0"/>
              <a:t>1C</a:t>
            </a:r>
          </a:p>
        </p:txBody>
      </p:sp>
      <p:sp>
        <p:nvSpPr>
          <p:cNvPr id="9" name="TextBox 8">
            <a:extLst>
              <a:ext uri="{FF2B5EF4-FFF2-40B4-BE49-F238E27FC236}">
                <a16:creationId xmlns:a16="http://schemas.microsoft.com/office/drawing/2014/main" id="{401087AB-6AA5-4350-A589-E32BD19341CB}"/>
              </a:ext>
            </a:extLst>
          </p:cNvPr>
          <p:cNvSpPr txBox="1"/>
          <p:nvPr/>
        </p:nvSpPr>
        <p:spPr>
          <a:xfrm>
            <a:off x="5340592" y="2608279"/>
            <a:ext cx="947956" cy="461665"/>
          </a:xfrm>
          <a:prstGeom prst="rect">
            <a:avLst/>
          </a:prstGeom>
          <a:noFill/>
        </p:spPr>
        <p:txBody>
          <a:bodyPr wrap="square" rtlCol="0">
            <a:spAutoFit/>
          </a:bodyPr>
          <a:lstStyle/>
          <a:p>
            <a:r>
              <a:rPr lang="en-US" sz="2400" b="1" dirty="0"/>
              <a:t>1B</a:t>
            </a:r>
          </a:p>
        </p:txBody>
      </p:sp>
      <p:sp>
        <p:nvSpPr>
          <p:cNvPr id="10" name="TextBox 9">
            <a:extLst>
              <a:ext uri="{FF2B5EF4-FFF2-40B4-BE49-F238E27FC236}">
                <a16:creationId xmlns:a16="http://schemas.microsoft.com/office/drawing/2014/main" id="{7E5645A7-6A67-430F-9D10-7D93C8384BB6}"/>
              </a:ext>
            </a:extLst>
          </p:cNvPr>
          <p:cNvSpPr txBox="1"/>
          <p:nvPr/>
        </p:nvSpPr>
        <p:spPr>
          <a:xfrm>
            <a:off x="5721292" y="2109159"/>
            <a:ext cx="947956" cy="461665"/>
          </a:xfrm>
          <a:prstGeom prst="rect">
            <a:avLst/>
          </a:prstGeom>
          <a:noFill/>
        </p:spPr>
        <p:txBody>
          <a:bodyPr wrap="square" rtlCol="0">
            <a:spAutoFit/>
          </a:bodyPr>
          <a:lstStyle/>
          <a:p>
            <a:r>
              <a:rPr lang="en-US" sz="2400" b="1" dirty="0"/>
              <a:t>1A</a:t>
            </a:r>
          </a:p>
        </p:txBody>
      </p:sp>
      <p:sp>
        <p:nvSpPr>
          <p:cNvPr id="11" name="TextBox 10">
            <a:extLst>
              <a:ext uri="{FF2B5EF4-FFF2-40B4-BE49-F238E27FC236}">
                <a16:creationId xmlns:a16="http://schemas.microsoft.com/office/drawing/2014/main" id="{0697DA7F-4479-4445-B747-C11AF099D406}"/>
              </a:ext>
            </a:extLst>
          </p:cNvPr>
          <p:cNvSpPr txBox="1"/>
          <p:nvPr/>
        </p:nvSpPr>
        <p:spPr>
          <a:xfrm>
            <a:off x="6261204" y="2967335"/>
            <a:ext cx="947956" cy="461665"/>
          </a:xfrm>
          <a:prstGeom prst="rect">
            <a:avLst/>
          </a:prstGeom>
          <a:noFill/>
        </p:spPr>
        <p:txBody>
          <a:bodyPr wrap="square" rtlCol="0">
            <a:spAutoFit/>
          </a:bodyPr>
          <a:lstStyle/>
          <a:p>
            <a:r>
              <a:rPr lang="en-US" sz="2400" b="1" dirty="0"/>
              <a:t>2</a:t>
            </a:r>
          </a:p>
        </p:txBody>
      </p:sp>
    </p:spTree>
    <p:extLst>
      <p:ext uri="{BB962C8B-B14F-4D97-AF65-F5344CB8AC3E}">
        <p14:creationId xmlns:p14="http://schemas.microsoft.com/office/powerpoint/2010/main" val="2064369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880" y="3624044"/>
            <a:ext cx="6242100" cy="3416320"/>
          </a:xfrm>
          <a:prstGeom prst="rect">
            <a:avLst/>
          </a:prstGeom>
        </p:spPr>
        <p:txBody>
          <a:bodyPr wrap="square">
            <a:spAutoFit/>
          </a:bodyPr>
          <a:lstStyle/>
          <a:p>
            <a:pPr lvl="0"/>
            <a:r>
              <a:rPr lang="en-US" b="1" dirty="0">
                <a:latin typeface="Calibri" panose="020F0502020204030204" pitchFamily="34" charset="0"/>
                <a:ea typeface="Calibri" panose="020F0502020204030204" pitchFamily="34" charset="0"/>
                <a:cs typeface="Times New Roman" panose="02020603050405020304" pitchFamily="18" charset="0"/>
              </a:rPr>
              <a:t>Summary:</a:t>
            </a:r>
            <a:r>
              <a:rPr lang="en-US" dirty="0">
                <a:latin typeface="Calibri" panose="020F0502020204030204" pitchFamily="34" charset="0"/>
                <a:ea typeface="Calibri" panose="020F0502020204030204" pitchFamily="34" charset="0"/>
                <a:cs typeface="Times New Roman" panose="02020603050405020304" pitchFamily="18" charset="0"/>
              </a:rPr>
              <a:t> </a:t>
            </a:r>
          </a:p>
          <a:p>
            <a:pPr marL="285750" lvl="0" indent="-285750">
              <a:buFont typeface="Arial" panose="020B0604020202020204" pitchFamily="34" charset="0"/>
              <a:buChar char="•"/>
            </a:pPr>
            <a:r>
              <a:rPr lang="en-US" dirty="0"/>
              <a:t>In 2017, there were no differences in soybean yield, moisture, test weight, or harvest stand counts when cover crops were winter terminated or winter hardy. Harvest stand counts were notably lower than the planting population.</a:t>
            </a:r>
          </a:p>
          <a:p>
            <a:pPr marL="285750" lvl="0" indent="-285750">
              <a:buFont typeface="Arial" panose="020B0604020202020204" pitchFamily="34" charset="0"/>
              <a:buChar char="•"/>
            </a:pPr>
            <a:r>
              <a:rPr lang="en-US" dirty="0"/>
              <a:t>In 2018, there were no differences in corn yield, moisture, test weight, harvest stand counts, or net return between the winter terminated or winter hardy cover crop treatment.  Corn following winter terminated cover crops stayed green longer.</a:t>
            </a:r>
          </a:p>
          <a:p>
            <a:endParaRPr lang="en-US" dirty="0"/>
          </a:p>
        </p:txBody>
      </p:sp>
      <p:sp>
        <p:nvSpPr>
          <p:cNvPr id="8" name="Title 1"/>
          <p:cNvSpPr txBox="1">
            <a:spLocks/>
          </p:cNvSpPr>
          <p:nvPr/>
        </p:nvSpPr>
        <p:spPr>
          <a:xfrm>
            <a:off x="125834" y="78946"/>
            <a:ext cx="12066165"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200" dirty="0">
                <a:solidFill>
                  <a:schemeClr val="tx1"/>
                </a:solidFill>
              </a:rPr>
              <a:t>2018 Corn Following Winter Terminated Cover Crop vs Winter Hardy Cover Crop</a:t>
            </a:r>
            <a:br>
              <a:rPr lang="en-US" sz="2200" dirty="0">
                <a:solidFill>
                  <a:schemeClr val="tx1"/>
                </a:solidFill>
              </a:rPr>
            </a:br>
            <a:r>
              <a:rPr lang="en-US" sz="1800" dirty="0">
                <a:solidFill>
                  <a:schemeClr val="tx1"/>
                </a:solidFill>
              </a:rPr>
              <a:t>Nemaha County – Daryl Obermeyer – in Partnership with the University of Nebraska – Lincoln,</a:t>
            </a:r>
          </a:p>
          <a:p>
            <a:r>
              <a:rPr lang="en-US" sz="1800" dirty="0">
                <a:solidFill>
                  <a:schemeClr val="tx1"/>
                </a:solidFill>
              </a:rPr>
              <a:t>															On Farm Research Network</a:t>
            </a:r>
          </a:p>
        </p:txBody>
      </p:sp>
      <p:graphicFrame>
        <p:nvGraphicFramePr>
          <p:cNvPr id="3" name="Table 2">
            <a:extLst>
              <a:ext uri="{FF2B5EF4-FFF2-40B4-BE49-F238E27FC236}">
                <a16:creationId xmlns:a16="http://schemas.microsoft.com/office/drawing/2014/main" id="{99BC2008-D26F-4486-9D53-DDBC39C20FB2}"/>
              </a:ext>
            </a:extLst>
          </p:cNvPr>
          <p:cNvGraphicFramePr>
            <a:graphicFrameLocks noGrp="1"/>
          </p:cNvGraphicFramePr>
          <p:nvPr>
            <p:extLst>
              <p:ext uri="{D42A27DB-BD31-4B8C-83A1-F6EECF244321}">
                <p14:modId xmlns:p14="http://schemas.microsoft.com/office/powerpoint/2010/main" val="958139344"/>
              </p:ext>
            </p:extLst>
          </p:nvPr>
        </p:nvGraphicFramePr>
        <p:xfrm>
          <a:off x="332303" y="1095446"/>
          <a:ext cx="10678187" cy="2438400"/>
        </p:xfrm>
        <a:graphic>
          <a:graphicData uri="http://schemas.openxmlformats.org/drawingml/2006/table">
            <a:tbl>
              <a:tblPr firstRow="1" firstCol="1" bandRow="1">
                <a:tableStyleId>{5C22544A-7EE6-4342-B048-85BDC9FD1C3A}</a:tableStyleId>
              </a:tblPr>
              <a:tblGrid>
                <a:gridCol w="1843715">
                  <a:extLst>
                    <a:ext uri="{9D8B030D-6E8A-4147-A177-3AD203B41FA5}">
                      <a16:colId xmlns:a16="http://schemas.microsoft.com/office/drawing/2014/main" val="403462775"/>
                    </a:ext>
                  </a:extLst>
                </a:gridCol>
                <a:gridCol w="1152322">
                  <a:extLst>
                    <a:ext uri="{9D8B030D-6E8A-4147-A177-3AD203B41FA5}">
                      <a16:colId xmlns:a16="http://schemas.microsoft.com/office/drawing/2014/main" val="1117664299"/>
                    </a:ext>
                  </a:extLst>
                </a:gridCol>
                <a:gridCol w="672188">
                  <a:extLst>
                    <a:ext uri="{9D8B030D-6E8A-4147-A177-3AD203B41FA5}">
                      <a16:colId xmlns:a16="http://schemas.microsoft.com/office/drawing/2014/main" val="144438432"/>
                    </a:ext>
                  </a:extLst>
                </a:gridCol>
                <a:gridCol w="864243">
                  <a:extLst>
                    <a:ext uri="{9D8B030D-6E8A-4147-A177-3AD203B41FA5}">
                      <a16:colId xmlns:a16="http://schemas.microsoft.com/office/drawing/2014/main" val="3845975892"/>
                    </a:ext>
                  </a:extLst>
                </a:gridCol>
                <a:gridCol w="768215">
                  <a:extLst>
                    <a:ext uri="{9D8B030D-6E8A-4147-A177-3AD203B41FA5}">
                      <a16:colId xmlns:a16="http://schemas.microsoft.com/office/drawing/2014/main" val="1055022079"/>
                    </a:ext>
                  </a:extLst>
                </a:gridCol>
                <a:gridCol w="960268">
                  <a:extLst>
                    <a:ext uri="{9D8B030D-6E8A-4147-A177-3AD203B41FA5}">
                      <a16:colId xmlns:a16="http://schemas.microsoft.com/office/drawing/2014/main" val="2046103434"/>
                    </a:ext>
                  </a:extLst>
                </a:gridCol>
                <a:gridCol w="1152322">
                  <a:extLst>
                    <a:ext uri="{9D8B030D-6E8A-4147-A177-3AD203B41FA5}">
                      <a16:colId xmlns:a16="http://schemas.microsoft.com/office/drawing/2014/main" val="3872301459"/>
                    </a:ext>
                  </a:extLst>
                </a:gridCol>
                <a:gridCol w="672188">
                  <a:extLst>
                    <a:ext uri="{9D8B030D-6E8A-4147-A177-3AD203B41FA5}">
                      <a16:colId xmlns:a16="http://schemas.microsoft.com/office/drawing/2014/main" val="335898255"/>
                    </a:ext>
                  </a:extLst>
                </a:gridCol>
                <a:gridCol w="864243">
                  <a:extLst>
                    <a:ext uri="{9D8B030D-6E8A-4147-A177-3AD203B41FA5}">
                      <a16:colId xmlns:a16="http://schemas.microsoft.com/office/drawing/2014/main" val="3496139939"/>
                    </a:ext>
                  </a:extLst>
                </a:gridCol>
                <a:gridCol w="768215">
                  <a:extLst>
                    <a:ext uri="{9D8B030D-6E8A-4147-A177-3AD203B41FA5}">
                      <a16:colId xmlns:a16="http://schemas.microsoft.com/office/drawing/2014/main" val="1271783199"/>
                    </a:ext>
                  </a:extLst>
                </a:gridCol>
                <a:gridCol w="960268">
                  <a:extLst>
                    <a:ext uri="{9D8B030D-6E8A-4147-A177-3AD203B41FA5}">
                      <a16:colId xmlns:a16="http://schemas.microsoft.com/office/drawing/2014/main" val="3674233508"/>
                    </a:ext>
                  </a:extLst>
                </a:gridCol>
              </a:tblGrid>
              <a:tr h="368833">
                <a:tc>
                  <a:txBody>
                    <a:bodyPr/>
                    <a:lstStyle/>
                    <a:p>
                      <a:pPr marL="0" marR="0">
                        <a:spcBef>
                          <a:spcPts val="0"/>
                        </a:spcBef>
                        <a:spcAft>
                          <a:spcPts val="0"/>
                        </a:spcAft>
                      </a:pPr>
                      <a:r>
                        <a:rPr lang="en-US" sz="1600" baseline="0" dirty="0">
                          <a:effectLst/>
                        </a:rPr>
                        <a:t> </a:t>
                      </a:r>
                      <a:r>
                        <a:rPr lang="en-US" sz="2000" b="0" baseline="0" dirty="0">
                          <a:solidFill>
                            <a:schemeClr val="tx1"/>
                          </a:solidFill>
                          <a:effectLst/>
                        </a:rPr>
                        <a:t>Field 1C</a:t>
                      </a:r>
                      <a:endParaRPr lang="en-US" sz="2000" b="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gridSpan="5">
                  <a:txBody>
                    <a:bodyPr/>
                    <a:lstStyle/>
                    <a:p>
                      <a:pPr marL="0" marR="0">
                        <a:spcBef>
                          <a:spcPts val="0"/>
                        </a:spcBef>
                        <a:spcAft>
                          <a:spcPts val="0"/>
                        </a:spcAft>
                      </a:pPr>
                      <a:r>
                        <a:rPr lang="en-US" sz="1600" baseline="0">
                          <a:effectLst/>
                        </a:rPr>
                        <a:t>----------------------------2017 Soybean------------------------</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spcBef>
                          <a:spcPts val="0"/>
                        </a:spcBef>
                        <a:spcAft>
                          <a:spcPts val="0"/>
                        </a:spcAft>
                      </a:pPr>
                      <a:r>
                        <a:rPr lang="en-US" sz="1600" baseline="0" dirty="0">
                          <a:effectLst/>
                        </a:rPr>
                        <a:t>-------------------------------2018 Corn----------------------------</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71116509"/>
                  </a:ext>
                </a:extLst>
              </a:tr>
              <a:tr h="737668">
                <a:tc>
                  <a:txBody>
                    <a:bodyPr/>
                    <a:lstStyle/>
                    <a:p>
                      <a:pPr marL="0" marR="0">
                        <a:spcBef>
                          <a:spcPts val="0"/>
                        </a:spcBef>
                        <a:spcAft>
                          <a:spcPts val="0"/>
                        </a:spcAft>
                      </a:pPr>
                      <a:r>
                        <a:rPr lang="en-US" sz="1600" baseline="0">
                          <a:effectLst/>
                        </a:rPr>
                        <a:t>Cover Crop Treatment</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Stand Count (plants/ac)</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Test Weight</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Moisture (%)</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Yield† (bu/ac)</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Marginal Net Return‡ ($/ac)</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Stand Count (plants/ac)</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Test Weight</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dirty="0">
                          <a:effectLst/>
                        </a:rPr>
                        <a:t>Moisture (%)</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dirty="0">
                          <a:effectLst/>
                        </a:rPr>
                        <a:t>Yield† (</a:t>
                      </a:r>
                      <a:r>
                        <a:rPr lang="en-US" sz="1600" baseline="0" dirty="0" err="1">
                          <a:effectLst/>
                        </a:rPr>
                        <a:t>bu</a:t>
                      </a:r>
                      <a:r>
                        <a:rPr lang="en-US" sz="1600" baseline="0" dirty="0">
                          <a:effectLst/>
                        </a:rPr>
                        <a:t>/ac)</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dirty="0">
                          <a:effectLst/>
                        </a:rPr>
                        <a:t>Marginal Net Return‡ ($/ac)</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extLst>
                  <a:ext uri="{0D108BD9-81ED-4DB2-BD59-A6C34878D82A}">
                    <a16:rowId xmlns:a16="http://schemas.microsoft.com/office/drawing/2014/main" val="758248429"/>
                  </a:ext>
                </a:extLst>
              </a:tr>
              <a:tr h="409816">
                <a:tc>
                  <a:txBody>
                    <a:bodyPr/>
                    <a:lstStyle/>
                    <a:p>
                      <a:pPr marL="0" marR="0">
                        <a:spcBef>
                          <a:spcPts val="0"/>
                        </a:spcBef>
                        <a:spcAft>
                          <a:spcPts val="0"/>
                        </a:spcAft>
                      </a:pPr>
                      <a:r>
                        <a:rPr lang="en-US" sz="1600" baseline="0">
                          <a:effectLst/>
                        </a:rPr>
                        <a:t>Winter Terminated</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102,178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dirty="0">
                          <a:effectLst/>
                        </a:rPr>
                        <a:t>56 A</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10.6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62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518.84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29,710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56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20.7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243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dirty="0">
                          <a:effectLst/>
                        </a:rPr>
                        <a:t>759.43 A</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extLst>
                  <a:ext uri="{0D108BD9-81ED-4DB2-BD59-A6C34878D82A}">
                    <a16:rowId xmlns:a16="http://schemas.microsoft.com/office/drawing/2014/main" val="3001821540"/>
                  </a:ext>
                </a:extLst>
              </a:tr>
              <a:tr h="222245">
                <a:tc>
                  <a:txBody>
                    <a:bodyPr/>
                    <a:lstStyle/>
                    <a:p>
                      <a:pPr marL="0" marR="0">
                        <a:spcBef>
                          <a:spcPts val="0"/>
                        </a:spcBef>
                        <a:spcAft>
                          <a:spcPts val="0"/>
                        </a:spcAft>
                      </a:pPr>
                      <a:r>
                        <a:rPr lang="en-US" sz="1600" baseline="0">
                          <a:effectLst/>
                        </a:rPr>
                        <a:t>Winter Hardy</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102,178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56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10.6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61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516.42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29,515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56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20.9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240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748.71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extLst>
                  <a:ext uri="{0D108BD9-81ED-4DB2-BD59-A6C34878D82A}">
                    <a16:rowId xmlns:a16="http://schemas.microsoft.com/office/drawing/2014/main" val="3221079074"/>
                  </a:ext>
                </a:extLst>
              </a:tr>
              <a:tr h="222245">
                <a:tc>
                  <a:txBody>
                    <a:bodyPr/>
                    <a:lstStyle/>
                    <a:p>
                      <a:pPr marL="0" marR="0">
                        <a:spcBef>
                          <a:spcPts val="0"/>
                        </a:spcBef>
                        <a:spcAft>
                          <a:spcPts val="0"/>
                        </a:spcAft>
                      </a:pPr>
                      <a:r>
                        <a:rPr lang="en-US" sz="1600" baseline="0">
                          <a:effectLst/>
                        </a:rPr>
                        <a:t>P-Value</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1</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0.489</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1</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0.735</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dirty="0">
                          <a:effectLst/>
                        </a:rPr>
                        <a:t>0.735</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0.677</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0.226</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0.516</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a:effectLst/>
                        </a:rPr>
                        <a:t>0.281</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spcBef>
                          <a:spcPts val="0"/>
                        </a:spcBef>
                        <a:spcAft>
                          <a:spcPts val="0"/>
                        </a:spcAft>
                      </a:pPr>
                      <a:r>
                        <a:rPr lang="en-US" sz="1600" baseline="0" dirty="0">
                          <a:effectLst/>
                        </a:rPr>
                        <a:t>0.283</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extLst>
                  <a:ext uri="{0D108BD9-81ED-4DB2-BD59-A6C34878D82A}">
                    <a16:rowId xmlns:a16="http://schemas.microsoft.com/office/drawing/2014/main" val="47539437"/>
                  </a:ext>
                </a:extLst>
              </a:tr>
            </a:tbl>
          </a:graphicData>
        </a:graphic>
      </p:graphicFrame>
      <p:sp>
        <p:nvSpPr>
          <p:cNvPr id="2" name="Rectangle 1">
            <a:extLst>
              <a:ext uri="{FF2B5EF4-FFF2-40B4-BE49-F238E27FC236}">
                <a16:creationId xmlns:a16="http://schemas.microsoft.com/office/drawing/2014/main" id="{C7BB5D6D-22EE-497C-92A8-75B7B39A28BB}"/>
              </a:ext>
            </a:extLst>
          </p:cNvPr>
          <p:cNvSpPr/>
          <p:nvPr/>
        </p:nvSpPr>
        <p:spPr>
          <a:xfrm>
            <a:off x="9287491" y="1396357"/>
            <a:ext cx="1929468" cy="21374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E3FEB55-D674-40B4-926D-8400CEB9BEFA}"/>
              </a:ext>
            </a:extLst>
          </p:cNvPr>
          <p:cNvSpPr/>
          <p:nvPr/>
        </p:nvSpPr>
        <p:spPr>
          <a:xfrm>
            <a:off x="4782163" y="1411857"/>
            <a:ext cx="1778466" cy="2121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32DB3A5-ACCA-470F-8E3D-2F58BDEC342C}"/>
              </a:ext>
            </a:extLst>
          </p:cNvPr>
          <p:cNvPicPr>
            <a:picLocks noChangeAspect="1"/>
          </p:cNvPicPr>
          <p:nvPr/>
        </p:nvPicPr>
        <p:blipFill>
          <a:blip r:embed="rId2"/>
          <a:stretch>
            <a:fillRect/>
          </a:stretch>
        </p:blipFill>
        <p:spPr>
          <a:xfrm>
            <a:off x="6163977" y="3955451"/>
            <a:ext cx="6028023" cy="2295721"/>
          </a:xfrm>
          <a:prstGeom prst="rect">
            <a:avLst/>
          </a:prstGeom>
        </p:spPr>
      </p:pic>
      <p:sp>
        <p:nvSpPr>
          <p:cNvPr id="12" name="TextBox 11">
            <a:extLst>
              <a:ext uri="{FF2B5EF4-FFF2-40B4-BE49-F238E27FC236}">
                <a16:creationId xmlns:a16="http://schemas.microsoft.com/office/drawing/2014/main" id="{B1F60BB0-7E76-4BEC-A1FC-F7C4DEB2226C}"/>
              </a:ext>
            </a:extLst>
          </p:cNvPr>
          <p:cNvSpPr txBox="1"/>
          <p:nvPr/>
        </p:nvSpPr>
        <p:spPr>
          <a:xfrm>
            <a:off x="8456980" y="6251172"/>
            <a:ext cx="1140902" cy="307777"/>
          </a:xfrm>
          <a:prstGeom prst="rect">
            <a:avLst/>
          </a:prstGeom>
          <a:noFill/>
        </p:spPr>
        <p:txBody>
          <a:bodyPr wrap="square" rtlCol="0">
            <a:spAutoFit/>
          </a:bodyPr>
          <a:lstStyle/>
          <a:p>
            <a:r>
              <a:rPr lang="en-US" sz="1400" dirty="0"/>
              <a:t>8-2-2018</a:t>
            </a:r>
          </a:p>
        </p:txBody>
      </p:sp>
    </p:spTree>
    <p:extLst>
      <p:ext uri="{BB962C8B-B14F-4D97-AF65-F5344CB8AC3E}">
        <p14:creationId xmlns:p14="http://schemas.microsoft.com/office/powerpoint/2010/main" val="3619490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6835" y="1228987"/>
            <a:ext cx="10651067" cy="5486399"/>
          </a:xfrm>
        </p:spPr>
        <p:txBody>
          <a:bodyPr>
            <a:normAutofit fontScale="92500" lnSpcReduction="10000"/>
          </a:bodyPr>
          <a:lstStyle/>
          <a:p>
            <a:r>
              <a:rPr lang="en-US" b="1" dirty="0"/>
              <a:t>Soil Type: </a:t>
            </a:r>
            <a:r>
              <a:rPr lang="en-US" dirty="0"/>
              <a:t>Judson silt loam 0-2% slope; Judson silt loam 2-6% slopes</a:t>
            </a:r>
          </a:p>
          <a:p>
            <a:r>
              <a:rPr lang="en-US" b="1" dirty="0"/>
              <a:t>Planting Date:</a:t>
            </a:r>
            <a:r>
              <a:rPr lang="en-US" dirty="0"/>
              <a:t> 5/7/18</a:t>
            </a:r>
          </a:p>
          <a:p>
            <a:r>
              <a:rPr lang="en-US" b="1" dirty="0"/>
              <a:t>Harvest Date:</a:t>
            </a:r>
            <a:r>
              <a:rPr lang="en-US" dirty="0"/>
              <a:t> 9/17/18</a:t>
            </a:r>
          </a:p>
          <a:p>
            <a:r>
              <a:rPr lang="en-US" dirty="0"/>
              <a:t>Cover crop planted after harvest</a:t>
            </a:r>
          </a:p>
          <a:p>
            <a:r>
              <a:rPr lang="en-US" b="1" dirty="0"/>
              <a:t>Row Spacing (in): </a:t>
            </a:r>
            <a:r>
              <a:rPr lang="en-US" dirty="0"/>
              <a:t>15</a:t>
            </a:r>
          </a:p>
          <a:p>
            <a:r>
              <a:rPr lang="en-US" b="1" dirty="0"/>
              <a:t>Hybrid:</a:t>
            </a:r>
            <a:r>
              <a:rPr lang="en-US" dirty="0"/>
              <a:t> Pioneer 24T19R</a:t>
            </a:r>
          </a:p>
          <a:p>
            <a:r>
              <a:rPr lang="en-US" b="1" dirty="0"/>
              <a:t>Reps:</a:t>
            </a:r>
            <a:r>
              <a:rPr lang="en-US" dirty="0"/>
              <a:t> 4</a:t>
            </a:r>
          </a:p>
          <a:p>
            <a:r>
              <a:rPr lang="en-US" b="1" dirty="0"/>
              <a:t>Previous Crop:</a:t>
            </a:r>
            <a:r>
              <a:rPr lang="en-US" dirty="0"/>
              <a:t> Corn</a:t>
            </a:r>
          </a:p>
          <a:p>
            <a:r>
              <a:rPr lang="en-US" b="1" dirty="0"/>
              <a:t>Tillage:</a:t>
            </a:r>
            <a:r>
              <a:rPr lang="en-US" dirty="0"/>
              <a:t> No-Till</a:t>
            </a:r>
          </a:p>
          <a:p>
            <a:r>
              <a:rPr lang="en-US" b="1" dirty="0"/>
              <a:t>Herbicides:</a:t>
            </a:r>
            <a:r>
              <a:rPr lang="en-US" dirty="0"/>
              <a:t>6 oz/ac Sonic®, 16 oz/ac generic Dual, 16 oz/ac 2,4-D 6#, 8 oz/ac Absorb 100, and 16 oz/ac Buccaneer 5 Extra® on 4/17/18 </a:t>
            </a:r>
            <a:r>
              <a:rPr lang="en-US" b="1" i="1" dirty="0"/>
              <a:t>Post:</a:t>
            </a:r>
            <a:r>
              <a:rPr lang="en-US" dirty="0"/>
              <a:t> 16 oz/ac </a:t>
            </a:r>
            <a:r>
              <a:rPr lang="en-US" dirty="0" err="1"/>
              <a:t>Shafen</a:t>
            </a:r>
            <a:r>
              <a:rPr lang="en-US" dirty="0"/>
              <a:t> Star, 8 oz/ac Clethodim 2EC, 32 oz/ac Buccaneer 5 Extra®, 8 oz/ac Absorb 100, and 4 oz/ac N-Tense on 6/16/18     </a:t>
            </a:r>
            <a:endParaRPr lang="en-US" b="1" dirty="0"/>
          </a:p>
          <a:p>
            <a:r>
              <a:rPr lang="en-US" b="1" dirty="0"/>
              <a:t>Foliar Insecticides:</a:t>
            </a:r>
            <a:r>
              <a:rPr lang="en-US" dirty="0"/>
              <a:t> 3.84 oz/ac Lambda-Cy 1 EC aerial applied on 7/26/18 </a:t>
            </a:r>
          </a:p>
          <a:p>
            <a:r>
              <a:rPr lang="en-US" b="1" dirty="0"/>
              <a:t>Foliar Fungicides:</a:t>
            </a:r>
            <a:r>
              <a:rPr lang="en-US" b="1" i="1" dirty="0"/>
              <a:t> </a:t>
            </a:r>
            <a:r>
              <a:rPr lang="en-US" dirty="0"/>
              <a:t>10.5 oz/ac </a:t>
            </a:r>
            <a:r>
              <a:rPr lang="en-US" dirty="0" err="1"/>
              <a:t>Azoxyprop</a:t>
            </a:r>
            <a:r>
              <a:rPr lang="en-US" dirty="0"/>
              <a:t> </a:t>
            </a:r>
            <a:r>
              <a:rPr lang="en-US" dirty="0" err="1"/>
              <a:t>Xtra</a:t>
            </a:r>
            <a:r>
              <a:rPr lang="en-US" dirty="0"/>
              <a:t> aerial applied on 7/26/18</a:t>
            </a:r>
          </a:p>
          <a:p>
            <a:r>
              <a:rPr lang="en-US" b="1" dirty="0"/>
              <a:t>Fertilizer:</a:t>
            </a:r>
            <a:r>
              <a:rPr lang="en-US" dirty="0"/>
              <a:t> 1 gal/ac Kugler KS2075 (20% N, 7.5% P, 5% S) aerial applied on 7/26/18</a:t>
            </a:r>
          </a:p>
          <a:p>
            <a:r>
              <a:rPr lang="en-US" b="1" dirty="0"/>
              <a:t>Irrigation:</a:t>
            </a:r>
            <a:r>
              <a:rPr lang="en-US" dirty="0"/>
              <a:t> None – Note: Drought conditions prevailed in Aug. &amp; Sept.</a:t>
            </a:r>
          </a:p>
          <a:p>
            <a:endParaRPr lang="en-US" dirty="0"/>
          </a:p>
        </p:txBody>
      </p:sp>
      <p:sp>
        <p:nvSpPr>
          <p:cNvPr id="4" name="Title 1"/>
          <p:cNvSpPr>
            <a:spLocks noGrp="1"/>
          </p:cNvSpPr>
          <p:nvPr>
            <p:ph type="title"/>
          </p:nvPr>
        </p:nvSpPr>
        <p:spPr>
          <a:xfrm>
            <a:off x="135082" y="205943"/>
            <a:ext cx="10089572" cy="1320800"/>
          </a:xfrm>
        </p:spPr>
        <p:txBody>
          <a:bodyPr>
            <a:normAutofit/>
          </a:bodyPr>
          <a:lstStyle/>
          <a:p>
            <a:r>
              <a:rPr lang="en-US" sz="2200" dirty="0">
                <a:solidFill>
                  <a:schemeClr val="tx1"/>
                </a:solidFill>
              </a:rPr>
              <a:t>2018 Soybeans Following Winter Killed Cover Crop vs Winter Hardy Cover Crop</a:t>
            </a:r>
            <a:br>
              <a:rPr lang="en-US" sz="2200" dirty="0"/>
            </a:br>
            <a:r>
              <a:rPr lang="en-US" sz="1600" dirty="0">
                <a:solidFill>
                  <a:schemeClr val="tx1"/>
                </a:solidFill>
              </a:rPr>
              <a:t>Nemaha County – Daryl Obermeyer – in Partnership with </a:t>
            </a:r>
            <a:r>
              <a:rPr lang="en-US" sz="1600" dirty="0">
                <a:solidFill>
                  <a:srgbClr val="FF0000"/>
                </a:solidFill>
              </a:rPr>
              <a:t>The University of Nebraska – Lincoln,</a:t>
            </a:r>
            <a:br>
              <a:rPr lang="en-US" sz="1600" dirty="0">
                <a:solidFill>
                  <a:srgbClr val="FF0000"/>
                </a:solidFill>
              </a:rPr>
            </a:br>
            <a:r>
              <a:rPr lang="en-US" sz="2400" dirty="0">
                <a:solidFill>
                  <a:schemeClr val="tx1"/>
                </a:solidFill>
              </a:rPr>
              <a:t>Field 1A	</a:t>
            </a:r>
            <a:r>
              <a:rPr lang="en-US" sz="1600" dirty="0">
                <a:solidFill>
                  <a:schemeClr val="tx1"/>
                </a:solidFill>
              </a:rPr>
              <a:t>								</a:t>
            </a:r>
            <a:r>
              <a:rPr lang="en-US" sz="1600" dirty="0">
                <a:solidFill>
                  <a:srgbClr val="FF0000"/>
                </a:solidFill>
              </a:rPr>
              <a:t>Nebraska</a:t>
            </a:r>
            <a:r>
              <a:rPr lang="en-US" sz="1600" dirty="0">
                <a:solidFill>
                  <a:schemeClr val="tx1"/>
                </a:solidFill>
              </a:rPr>
              <a:t> </a:t>
            </a:r>
            <a:r>
              <a:rPr lang="en-US" sz="1600" dirty="0">
                <a:solidFill>
                  <a:srgbClr val="FF0000"/>
                </a:solidFill>
              </a:rPr>
              <a:t>On Farm Research Network</a:t>
            </a:r>
          </a:p>
        </p:txBody>
      </p:sp>
      <p:pic>
        <p:nvPicPr>
          <p:cNvPr id="5" name="Picture 4">
            <a:extLst>
              <a:ext uri="{FF2B5EF4-FFF2-40B4-BE49-F238E27FC236}">
                <a16:creationId xmlns:a16="http://schemas.microsoft.com/office/drawing/2014/main" id="{039109B5-012E-4C50-B806-B160F1272841}"/>
              </a:ext>
            </a:extLst>
          </p:cNvPr>
          <p:cNvPicPr>
            <a:picLocks noChangeAspect="1"/>
          </p:cNvPicPr>
          <p:nvPr/>
        </p:nvPicPr>
        <p:blipFill>
          <a:blip r:embed="rId2"/>
          <a:stretch>
            <a:fillRect/>
          </a:stretch>
        </p:blipFill>
        <p:spPr>
          <a:xfrm>
            <a:off x="4996758" y="1860708"/>
            <a:ext cx="3311424" cy="2254091"/>
          </a:xfrm>
          <a:prstGeom prst="rect">
            <a:avLst/>
          </a:prstGeom>
        </p:spPr>
      </p:pic>
      <p:sp>
        <p:nvSpPr>
          <p:cNvPr id="6" name="TextBox 5">
            <a:extLst>
              <a:ext uri="{FF2B5EF4-FFF2-40B4-BE49-F238E27FC236}">
                <a16:creationId xmlns:a16="http://schemas.microsoft.com/office/drawing/2014/main" id="{0051B63F-9BA4-4AC0-8C70-848ECAA1FCD9}"/>
              </a:ext>
            </a:extLst>
          </p:cNvPr>
          <p:cNvSpPr txBox="1"/>
          <p:nvPr/>
        </p:nvSpPr>
        <p:spPr>
          <a:xfrm>
            <a:off x="5448391" y="3082845"/>
            <a:ext cx="947956" cy="461665"/>
          </a:xfrm>
          <a:prstGeom prst="rect">
            <a:avLst/>
          </a:prstGeom>
          <a:noFill/>
        </p:spPr>
        <p:txBody>
          <a:bodyPr wrap="square" rtlCol="0">
            <a:spAutoFit/>
          </a:bodyPr>
          <a:lstStyle/>
          <a:p>
            <a:r>
              <a:rPr lang="en-US" sz="2400" b="1" dirty="0"/>
              <a:t>1C</a:t>
            </a:r>
          </a:p>
        </p:txBody>
      </p:sp>
      <p:sp>
        <p:nvSpPr>
          <p:cNvPr id="7" name="TextBox 6">
            <a:extLst>
              <a:ext uri="{FF2B5EF4-FFF2-40B4-BE49-F238E27FC236}">
                <a16:creationId xmlns:a16="http://schemas.microsoft.com/office/drawing/2014/main" id="{B19AD179-EBDB-4693-ACA0-5FD5502218C5}"/>
              </a:ext>
            </a:extLst>
          </p:cNvPr>
          <p:cNvSpPr txBox="1"/>
          <p:nvPr/>
        </p:nvSpPr>
        <p:spPr>
          <a:xfrm>
            <a:off x="5771625" y="2691159"/>
            <a:ext cx="947956" cy="461665"/>
          </a:xfrm>
          <a:prstGeom prst="rect">
            <a:avLst/>
          </a:prstGeom>
          <a:noFill/>
        </p:spPr>
        <p:txBody>
          <a:bodyPr wrap="square" rtlCol="0">
            <a:spAutoFit/>
          </a:bodyPr>
          <a:lstStyle/>
          <a:p>
            <a:r>
              <a:rPr lang="en-US" sz="2400" b="1" dirty="0"/>
              <a:t>1B</a:t>
            </a:r>
          </a:p>
        </p:txBody>
      </p:sp>
      <p:sp>
        <p:nvSpPr>
          <p:cNvPr id="8" name="TextBox 7">
            <a:extLst>
              <a:ext uri="{FF2B5EF4-FFF2-40B4-BE49-F238E27FC236}">
                <a16:creationId xmlns:a16="http://schemas.microsoft.com/office/drawing/2014/main" id="{E71B7ECC-DFA8-4AEF-8507-1600D4FE2617}"/>
              </a:ext>
            </a:extLst>
          </p:cNvPr>
          <p:cNvSpPr txBox="1"/>
          <p:nvPr/>
        </p:nvSpPr>
        <p:spPr>
          <a:xfrm>
            <a:off x="6166908" y="2221880"/>
            <a:ext cx="947956" cy="461665"/>
          </a:xfrm>
          <a:prstGeom prst="rect">
            <a:avLst/>
          </a:prstGeom>
          <a:noFill/>
        </p:spPr>
        <p:txBody>
          <a:bodyPr wrap="square" rtlCol="0">
            <a:spAutoFit/>
          </a:bodyPr>
          <a:lstStyle/>
          <a:p>
            <a:r>
              <a:rPr lang="en-US" sz="2400" b="1" dirty="0"/>
              <a:t>1A</a:t>
            </a:r>
          </a:p>
        </p:txBody>
      </p:sp>
      <p:sp>
        <p:nvSpPr>
          <p:cNvPr id="9" name="TextBox 8">
            <a:extLst>
              <a:ext uri="{FF2B5EF4-FFF2-40B4-BE49-F238E27FC236}">
                <a16:creationId xmlns:a16="http://schemas.microsoft.com/office/drawing/2014/main" id="{516BB15E-FB81-40F1-B63B-5D59864E08CA}"/>
              </a:ext>
            </a:extLst>
          </p:cNvPr>
          <p:cNvSpPr txBox="1"/>
          <p:nvPr/>
        </p:nvSpPr>
        <p:spPr>
          <a:xfrm>
            <a:off x="6807756" y="3080748"/>
            <a:ext cx="947956" cy="461665"/>
          </a:xfrm>
          <a:prstGeom prst="rect">
            <a:avLst/>
          </a:prstGeom>
          <a:noFill/>
        </p:spPr>
        <p:txBody>
          <a:bodyPr wrap="square" rtlCol="0">
            <a:spAutoFit/>
          </a:bodyPr>
          <a:lstStyle/>
          <a:p>
            <a:r>
              <a:rPr lang="en-US" sz="2400" b="1" dirty="0"/>
              <a:t>2</a:t>
            </a:r>
          </a:p>
        </p:txBody>
      </p:sp>
    </p:spTree>
    <p:extLst>
      <p:ext uri="{BB962C8B-B14F-4D97-AF65-F5344CB8AC3E}">
        <p14:creationId xmlns:p14="http://schemas.microsoft.com/office/powerpoint/2010/main" val="1832149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5968" y="143420"/>
            <a:ext cx="11739320" cy="1320800"/>
          </a:xfrm>
        </p:spPr>
        <p:txBody>
          <a:bodyPr>
            <a:normAutofit/>
          </a:bodyPr>
          <a:lstStyle/>
          <a:p>
            <a:r>
              <a:rPr lang="en-US" sz="2200" dirty="0">
                <a:solidFill>
                  <a:schemeClr val="tx1"/>
                </a:solidFill>
              </a:rPr>
              <a:t>Soybeans Following Winter Killed Cover Crop vs Winter Hardy Cover Crop</a:t>
            </a:r>
            <a:br>
              <a:rPr lang="en-US" sz="2200" dirty="0">
                <a:solidFill>
                  <a:schemeClr val="tx1"/>
                </a:solidFill>
              </a:rPr>
            </a:br>
            <a:r>
              <a:rPr lang="en-US" sz="1600" dirty="0">
                <a:solidFill>
                  <a:schemeClr val="tx1"/>
                </a:solidFill>
              </a:rPr>
              <a:t>Nemaha County – Daryl Obermeyer – in Partnership with the University of Nebraska – Lincoln, On Farm Research Network</a:t>
            </a:r>
          </a:p>
        </p:txBody>
      </p:sp>
      <p:graphicFrame>
        <p:nvGraphicFramePr>
          <p:cNvPr id="3" name="Table 2">
            <a:extLst>
              <a:ext uri="{FF2B5EF4-FFF2-40B4-BE49-F238E27FC236}">
                <a16:creationId xmlns:a16="http://schemas.microsoft.com/office/drawing/2014/main" id="{22449D64-42AE-49F6-960D-1D59EF93CF8D}"/>
              </a:ext>
            </a:extLst>
          </p:cNvPr>
          <p:cNvGraphicFramePr>
            <a:graphicFrameLocks noGrp="1"/>
          </p:cNvGraphicFramePr>
          <p:nvPr>
            <p:extLst>
              <p:ext uri="{D42A27DB-BD31-4B8C-83A1-F6EECF244321}">
                <p14:modId xmlns:p14="http://schemas.microsoft.com/office/powerpoint/2010/main" val="1323777695"/>
              </p:ext>
            </p:extLst>
          </p:nvPr>
        </p:nvGraphicFramePr>
        <p:xfrm>
          <a:off x="226339" y="803820"/>
          <a:ext cx="11458577" cy="3226593"/>
        </p:xfrm>
        <a:graphic>
          <a:graphicData uri="http://schemas.openxmlformats.org/drawingml/2006/table">
            <a:tbl>
              <a:tblPr firstRow="1" firstCol="1" bandRow="1">
                <a:tableStyleId>{5C22544A-7EE6-4342-B048-85BDC9FD1C3A}</a:tableStyleId>
              </a:tblPr>
              <a:tblGrid>
                <a:gridCol w="1962995">
                  <a:extLst>
                    <a:ext uri="{9D8B030D-6E8A-4147-A177-3AD203B41FA5}">
                      <a16:colId xmlns:a16="http://schemas.microsoft.com/office/drawing/2014/main" val="2643573674"/>
                    </a:ext>
                  </a:extLst>
                </a:gridCol>
                <a:gridCol w="1124148">
                  <a:extLst>
                    <a:ext uri="{9D8B030D-6E8A-4147-A177-3AD203B41FA5}">
                      <a16:colId xmlns:a16="http://schemas.microsoft.com/office/drawing/2014/main" val="120439629"/>
                    </a:ext>
                  </a:extLst>
                </a:gridCol>
                <a:gridCol w="818389">
                  <a:extLst>
                    <a:ext uri="{9D8B030D-6E8A-4147-A177-3AD203B41FA5}">
                      <a16:colId xmlns:a16="http://schemas.microsoft.com/office/drawing/2014/main" val="2973781359"/>
                    </a:ext>
                  </a:extLst>
                </a:gridCol>
                <a:gridCol w="922961">
                  <a:extLst>
                    <a:ext uri="{9D8B030D-6E8A-4147-A177-3AD203B41FA5}">
                      <a16:colId xmlns:a16="http://schemas.microsoft.com/office/drawing/2014/main" val="1063575775"/>
                    </a:ext>
                  </a:extLst>
                </a:gridCol>
                <a:gridCol w="818389">
                  <a:extLst>
                    <a:ext uri="{9D8B030D-6E8A-4147-A177-3AD203B41FA5}">
                      <a16:colId xmlns:a16="http://schemas.microsoft.com/office/drawing/2014/main" val="2842376098"/>
                    </a:ext>
                  </a:extLst>
                </a:gridCol>
                <a:gridCol w="1021849">
                  <a:extLst>
                    <a:ext uri="{9D8B030D-6E8A-4147-A177-3AD203B41FA5}">
                      <a16:colId xmlns:a16="http://schemas.microsoft.com/office/drawing/2014/main" val="1433782604"/>
                    </a:ext>
                  </a:extLst>
                </a:gridCol>
                <a:gridCol w="1228719">
                  <a:extLst>
                    <a:ext uri="{9D8B030D-6E8A-4147-A177-3AD203B41FA5}">
                      <a16:colId xmlns:a16="http://schemas.microsoft.com/office/drawing/2014/main" val="2429832434"/>
                    </a:ext>
                  </a:extLst>
                </a:gridCol>
                <a:gridCol w="818389">
                  <a:extLst>
                    <a:ext uri="{9D8B030D-6E8A-4147-A177-3AD203B41FA5}">
                      <a16:colId xmlns:a16="http://schemas.microsoft.com/office/drawing/2014/main" val="2961063503"/>
                    </a:ext>
                  </a:extLst>
                </a:gridCol>
                <a:gridCol w="920687">
                  <a:extLst>
                    <a:ext uri="{9D8B030D-6E8A-4147-A177-3AD203B41FA5}">
                      <a16:colId xmlns:a16="http://schemas.microsoft.com/office/drawing/2014/main" val="3003650098"/>
                    </a:ext>
                  </a:extLst>
                </a:gridCol>
                <a:gridCol w="818389">
                  <a:extLst>
                    <a:ext uri="{9D8B030D-6E8A-4147-A177-3AD203B41FA5}">
                      <a16:colId xmlns:a16="http://schemas.microsoft.com/office/drawing/2014/main" val="3259494552"/>
                    </a:ext>
                  </a:extLst>
                </a:gridCol>
                <a:gridCol w="1003662">
                  <a:extLst>
                    <a:ext uri="{9D8B030D-6E8A-4147-A177-3AD203B41FA5}">
                      <a16:colId xmlns:a16="http://schemas.microsoft.com/office/drawing/2014/main" val="585644447"/>
                    </a:ext>
                  </a:extLst>
                </a:gridCol>
              </a:tblGrid>
              <a:tr h="595116">
                <a:tc>
                  <a:txBody>
                    <a:bodyPr/>
                    <a:lstStyle/>
                    <a:p>
                      <a:pPr marL="0" marR="0">
                        <a:spcBef>
                          <a:spcPts val="0"/>
                        </a:spcBef>
                        <a:spcAft>
                          <a:spcPts val="0"/>
                        </a:spcAft>
                      </a:pPr>
                      <a:r>
                        <a:rPr lang="en-US" sz="1600" b="0" baseline="0" dirty="0">
                          <a:effectLst/>
                        </a:rPr>
                        <a:t> </a:t>
                      </a:r>
                      <a:r>
                        <a:rPr lang="en-US" sz="2000" b="0" baseline="0" dirty="0">
                          <a:solidFill>
                            <a:schemeClr val="tx1"/>
                          </a:solidFill>
                          <a:effectLst/>
                        </a:rPr>
                        <a:t>Field 1A</a:t>
                      </a:r>
                      <a:endParaRPr lang="en-US" sz="2000" b="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gridSpan="5">
                  <a:txBody>
                    <a:bodyPr/>
                    <a:lstStyle/>
                    <a:p>
                      <a:pPr marL="0" marR="0">
                        <a:spcBef>
                          <a:spcPts val="0"/>
                        </a:spcBef>
                        <a:spcAft>
                          <a:spcPts val="0"/>
                        </a:spcAft>
                      </a:pPr>
                      <a:r>
                        <a:rPr lang="en-US" sz="1600" baseline="0">
                          <a:effectLst/>
                        </a:rPr>
                        <a:t>----------------------------2017 Corn------------------------------</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spcBef>
                          <a:spcPts val="0"/>
                        </a:spcBef>
                        <a:spcAft>
                          <a:spcPts val="0"/>
                        </a:spcAft>
                      </a:pPr>
                      <a:r>
                        <a:rPr lang="en-US" sz="1600" baseline="0" dirty="0">
                          <a:effectLst/>
                        </a:rPr>
                        <a:t>--------------------------2018 Soybeans--------------------------</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83175566"/>
                  </a:ext>
                </a:extLst>
              </a:tr>
              <a:tr h="1190233">
                <a:tc>
                  <a:txBody>
                    <a:bodyPr/>
                    <a:lstStyle/>
                    <a:p>
                      <a:pPr marL="0" marR="0">
                        <a:spcBef>
                          <a:spcPts val="0"/>
                        </a:spcBef>
                        <a:spcAft>
                          <a:spcPts val="0"/>
                        </a:spcAft>
                      </a:pPr>
                      <a:r>
                        <a:rPr lang="en-US" sz="1600" baseline="0">
                          <a:effectLst/>
                        </a:rPr>
                        <a:t>Cover Crop Treatment</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Stand Count (plants/ac)</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Test Weight </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Moisture (%)</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Yield† (bu/ac)</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Marginal Net Return‡ ($/ac)</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Stand Count (plants/ac)</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Test Weight</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Moisture (%)</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Yield† (bu/ac)</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Marginal Net Return‡ ($/ac)</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extLst>
                  <a:ext uri="{0D108BD9-81ED-4DB2-BD59-A6C34878D82A}">
                    <a16:rowId xmlns:a16="http://schemas.microsoft.com/office/drawing/2014/main" val="3859022419"/>
                  </a:ext>
                </a:extLst>
              </a:tr>
              <a:tr h="595116">
                <a:tc>
                  <a:txBody>
                    <a:bodyPr/>
                    <a:lstStyle/>
                    <a:p>
                      <a:pPr marL="0" marR="0">
                        <a:spcBef>
                          <a:spcPts val="0"/>
                        </a:spcBef>
                        <a:spcAft>
                          <a:spcPts val="0"/>
                        </a:spcAft>
                      </a:pPr>
                      <a:r>
                        <a:rPr lang="en-US" sz="1600" baseline="0">
                          <a:effectLst/>
                        </a:rPr>
                        <a:t>Winter Terminated</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30,355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54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dirty="0">
                          <a:effectLst/>
                        </a:rPr>
                        <a:t>18.0 B</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183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546.97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dirty="0">
                          <a:effectLst/>
                        </a:rPr>
                        <a:t>120,744 A*</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56 B</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11.3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65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452.80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extLst>
                  <a:ext uri="{0D108BD9-81ED-4DB2-BD59-A6C34878D82A}">
                    <a16:rowId xmlns:a16="http://schemas.microsoft.com/office/drawing/2014/main" val="11111079"/>
                  </a:ext>
                </a:extLst>
              </a:tr>
              <a:tr h="548570">
                <a:tc>
                  <a:txBody>
                    <a:bodyPr/>
                    <a:lstStyle/>
                    <a:p>
                      <a:pPr marL="0" marR="0">
                        <a:spcBef>
                          <a:spcPts val="0"/>
                        </a:spcBef>
                        <a:spcAft>
                          <a:spcPts val="0"/>
                        </a:spcAft>
                      </a:pPr>
                      <a:r>
                        <a:rPr lang="en-US" sz="1600" baseline="0">
                          <a:effectLst/>
                        </a:rPr>
                        <a:t>Winter Hardy</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30,023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52 B</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19.1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168 B</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498.00 B</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120,246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56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11.2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59 B</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dirty="0">
                          <a:effectLst/>
                        </a:rPr>
                        <a:t>410.75 B</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extLst>
                  <a:ext uri="{0D108BD9-81ED-4DB2-BD59-A6C34878D82A}">
                    <a16:rowId xmlns:a16="http://schemas.microsoft.com/office/drawing/2014/main" val="1985163380"/>
                  </a:ext>
                </a:extLst>
              </a:tr>
              <a:tr h="297558">
                <a:tc>
                  <a:txBody>
                    <a:bodyPr/>
                    <a:lstStyle/>
                    <a:p>
                      <a:pPr marL="0" marR="0">
                        <a:spcBef>
                          <a:spcPts val="0"/>
                        </a:spcBef>
                        <a:spcAft>
                          <a:spcPts val="0"/>
                        </a:spcAft>
                      </a:pPr>
                      <a:r>
                        <a:rPr lang="en-US" sz="1600" baseline="0">
                          <a:effectLst/>
                        </a:rPr>
                        <a:t>P-Value</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0.802</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0.021</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0.003</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dirty="0">
                          <a:effectLst/>
                        </a:rPr>
                        <a:t>0.0003</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0.0003</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0.872</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0.096</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0.200</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0.002</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dirty="0">
                          <a:effectLst/>
                        </a:rPr>
                        <a:t>0.002</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extLst>
                  <a:ext uri="{0D108BD9-81ED-4DB2-BD59-A6C34878D82A}">
                    <a16:rowId xmlns:a16="http://schemas.microsoft.com/office/drawing/2014/main" val="3982710846"/>
                  </a:ext>
                </a:extLst>
              </a:tr>
            </a:tbl>
          </a:graphicData>
        </a:graphic>
      </p:graphicFrame>
      <p:sp>
        <p:nvSpPr>
          <p:cNvPr id="9" name="TextBox 8">
            <a:extLst>
              <a:ext uri="{FF2B5EF4-FFF2-40B4-BE49-F238E27FC236}">
                <a16:creationId xmlns:a16="http://schemas.microsoft.com/office/drawing/2014/main" id="{6BB8714B-F1C4-4145-B6D1-D3C5C958F4B6}"/>
              </a:ext>
            </a:extLst>
          </p:cNvPr>
          <p:cNvSpPr txBox="1"/>
          <p:nvPr/>
        </p:nvSpPr>
        <p:spPr>
          <a:xfrm>
            <a:off x="366710" y="5662819"/>
            <a:ext cx="10834689" cy="1200329"/>
          </a:xfrm>
          <a:prstGeom prst="rect">
            <a:avLst/>
          </a:prstGeom>
          <a:noFill/>
        </p:spPr>
        <p:txBody>
          <a:bodyPr wrap="square" rtlCol="0">
            <a:spAutoFit/>
          </a:bodyPr>
          <a:lstStyle/>
          <a:p>
            <a:r>
              <a:rPr lang="en-US" dirty="0"/>
              <a:t>In 2018, soybeans planted after winter terminated cover crops had a higher yield, lower test weight, and higher net return than the winter hardy cover crops. There were visible differences between the winter terminated and winter hardy cover crops, with the winter terminated having a darker green appearance longer.</a:t>
            </a:r>
          </a:p>
        </p:txBody>
      </p:sp>
      <p:sp>
        <p:nvSpPr>
          <p:cNvPr id="2" name="Rectangle 1">
            <a:extLst>
              <a:ext uri="{FF2B5EF4-FFF2-40B4-BE49-F238E27FC236}">
                <a16:creationId xmlns:a16="http://schemas.microsoft.com/office/drawing/2014/main" id="{558A6196-DBF2-4F8C-8D58-91D029D1897F}"/>
              </a:ext>
            </a:extLst>
          </p:cNvPr>
          <p:cNvSpPr/>
          <p:nvPr/>
        </p:nvSpPr>
        <p:spPr>
          <a:xfrm>
            <a:off x="9837212" y="1241415"/>
            <a:ext cx="1917890" cy="2795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322FF7C-8B9A-4F79-95CE-2AA68B7DFF12}"/>
              </a:ext>
            </a:extLst>
          </p:cNvPr>
          <p:cNvSpPr/>
          <p:nvPr/>
        </p:nvSpPr>
        <p:spPr>
          <a:xfrm>
            <a:off x="5045421" y="1175060"/>
            <a:ext cx="1820411" cy="28584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5B2EA7D-C381-4DDE-9878-811223CA346E}"/>
              </a:ext>
            </a:extLst>
          </p:cNvPr>
          <p:cNvPicPr>
            <a:picLocks noChangeAspect="1"/>
          </p:cNvPicPr>
          <p:nvPr/>
        </p:nvPicPr>
        <p:blipFill>
          <a:blip r:embed="rId2"/>
          <a:stretch>
            <a:fillRect/>
          </a:stretch>
        </p:blipFill>
        <p:spPr>
          <a:xfrm>
            <a:off x="1518864" y="4103228"/>
            <a:ext cx="5124450" cy="1543050"/>
          </a:xfrm>
          <a:prstGeom prst="rect">
            <a:avLst/>
          </a:prstGeom>
        </p:spPr>
      </p:pic>
      <p:sp>
        <p:nvSpPr>
          <p:cNvPr id="10" name="Rectangle 9">
            <a:extLst>
              <a:ext uri="{FF2B5EF4-FFF2-40B4-BE49-F238E27FC236}">
                <a16:creationId xmlns:a16="http://schemas.microsoft.com/office/drawing/2014/main" id="{8C97CF0E-C726-4492-9241-D34BD829DA73}"/>
              </a:ext>
            </a:extLst>
          </p:cNvPr>
          <p:cNvSpPr/>
          <p:nvPr/>
        </p:nvSpPr>
        <p:spPr>
          <a:xfrm>
            <a:off x="2311012" y="4055565"/>
            <a:ext cx="3405930" cy="16383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DE20B4E-2445-405C-BB2A-3F5CF3EEAEB7}"/>
              </a:ext>
            </a:extLst>
          </p:cNvPr>
          <p:cNvPicPr>
            <a:picLocks noChangeAspect="1"/>
          </p:cNvPicPr>
          <p:nvPr/>
        </p:nvPicPr>
        <p:blipFill>
          <a:blip r:embed="rId3"/>
          <a:stretch>
            <a:fillRect/>
          </a:stretch>
        </p:blipFill>
        <p:spPr>
          <a:xfrm>
            <a:off x="6613220" y="4136850"/>
            <a:ext cx="4980366" cy="1479735"/>
          </a:xfrm>
          <a:prstGeom prst="rect">
            <a:avLst/>
          </a:prstGeom>
        </p:spPr>
      </p:pic>
    </p:spTree>
    <p:extLst>
      <p:ext uri="{BB962C8B-B14F-4D97-AF65-F5344CB8AC3E}">
        <p14:creationId xmlns:p14="http://schemas.microsoft.com/office/powerpoint/2010/main" val="2887100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E8A49-3F53-4521-A7F3-B87C3A697D7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F77ED3-1094-450B-AA2F-8F6354CC18F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812D94B-1CB1-4CD7-962A-592F4BC1A0B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01898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F10F3999-1DBD-46DC-99A0-A326B7ED0283}"/>
              </a:ext>
            </a:extLst>
          </p:cNvPr>
          <p:cNvPicPr>
            <a:picLocks noChangeAspect="1"/>
          </p:cNvPicPr>
          <p:nvPr/>
        </p:nvPicPr>
        <p:blipFill>
          <a:blip r:embed="rId2"/>
          <a:stretch>
            <a:fillRect/>
          </a:stretch>
        </p:blipFill>
        <p:spPr>
          <a:xfrm>
            <a:off x="0" y="-7607"/>
            <a:ext cx="12192000" cy="7012413"/>
          </a:xfrm>
          <a:prstGeom prst="rect">
            <a:avLst/>
          </a:prstGeom>
        </p:spPr>
      </p:pic>
    </p:spTree>
    <p:extLst>
      <p:ext uri="{BB962C8B-B14F-4D97-AF65-F5344CB8AC3E}">
        <p14:creationId xmlns:p14="http://schemas.microsoft.com/office/powerpoint/2010/main" val="223095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AF7B9F-E1FD-4E03-A35A-AA5F09FC5CE3}"/>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DEB24DB-4272-4784-AAF2-D2FC222B1AD5}"/>
              </a:ext>
            </a:extLst>
          </p:cNvPr>
          <p:cNvSpPr>
            <a:spLocks noGrp="1"/>
          </p:cNvSpPr>
          <p:nvPr>
            <p:ph type="title"/>
          </p:nvPr>
        </p:nvSpPr>
        <p:spPr>
          <a:xfrm>
            <a:off x="5748391" y="2806247"/>
            <a:ext cx="5834978" cy="1599498"/>
          </a:xfrm>
        </p:spPr>
        <p:txBody>
          <a:bodyPr anchor="ctr">
            <a:normAutofit fontScale="90000"/>
          </a:bodyPr>
          <a:lstStyle/>
          <a:p>
            <a:pPr>
              <a:lnSpc>
                <a:spcPct val="90000"/>
              </a:lnSpc>
            </a:pPr>
            <a:r>
              <a:rPr lang="en-US" sz="4400" dirty="0">
                <a:solidFill>
                  <a:schemeClr val="tx1"/>
                </a:solidFill>
              </a:rPr>
              <a:t>How soon do we need </a:t>
            </a:r>
            <a:br>
              <a:rPr lang="en-US" sz="4400" dirty="0">
                <a:solidFill>
                  <a:schemeClr val="tx1"/>
                </a:solidFill>
              </a:rPr>
            </a:br>
            <a:r>
              <a:rPr lang="en-US" sz="4400" dirty="0">
                <a:solidFill>
                  <a:schemeClr val="tx1"/>
                </a:solidFill>
              </a:rPr>
              <a:t>to improve Nebraska’s Soil Health?</a:t>
            </a:r>
          </a:p>
        </p:txBody>
      </p:sp>
      <p:pic>
        <p:nvPicPr>
          <p:cNvPr id="4" name="Picture 3">
            <a:extLst>
              <a:ext uri="{FF2B5EF4-FFF2-40B4-BE49-F238E27FC236}">
                <a16:creationId xmlns:a16="http://schemas.microsoft.com/office/drawing/2014/main" id="{52C5E64B-4691-47D5-9061-5237A0AE2A4F}"/>
              </a:ext>
            </a:extLst>
          </p:cNvPr>
          <p:cNvPicPr>
            <a:picLocks noChangeAspect="1"/>
          </p:cNvPicPr>
          <p:nvPr/>
        </p:nvPicPr>
        <p:blipFill rotWithShape="1">
          <a:blip r:embed="rId3"/>
          <a:srcRect t="10169" r="4" b="13049"/>
          <a:stretch/>
        </p:blipFill>
        <p:spPr>
          <a:xfrm>
            <a:off x="1132106" y="1786466"/>
            <a:ext cx="4010830" cy="3285067"/>
          </a:xfrm>
          <a:prstGeom prst="rect">
            <a:avLst/>
          </a:prstGeom>
          <a:effectLst>
            <a:outerShdw blurRad="63500" sx="102000" sy="102000" algn="ctr" rotWithShape="0">
              <a:schemeClr val="tx1">
                <a:alpha val="40000"/>
              </a:schemeClr>
            </a:outerShdw>
          </a:effectLst>
        </p:spPr>
      </p:pic>
    </p:spTree>
    <p:extLst>
      <p:ext uri="{BB962C8B-B14F-4D97-AF65-F5344CB8AC3E}">
        <p14:creationId xmlns:p14="http://schemas.microsoft.com/office/powerpoint/2010/main" val="3936172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14109" y="235527"/>
            <a:ext cx="8052800" cy="6144490"/>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100" dirty="0"/>
              <a:t>In accordance with Federal civil rights law and U.S. Department of Agriculture (USDA) </a:t>
            </a:r>
            <a:r>
              <a:rPr lang="en-US" dirty="0"/>
              <a:t>civil rights regulations and policies, the USDA, its Agencies, offices, and employees, and institutions participating in or administering USDA programs are prohibited from discriminating based on race, color, national origin, religion, sex, gender identity (including gender expression), sexual orientation, disability, age, marital status, family/parental status, income derived from a public assistance program, political beliefs, or reprisal or retaliation for prior civil rights activity, in any program or activity conducted or funded by USDA (not all bases apply to all programs).  Remedies and complaint filing deadlines vary by program or incident.  </a:t>
            </a:r>
          </a:p>
          <a:p>
            <a:pPr marL="0" indent="0">
              <a:buFont typeface="Wingdings 3" charset="2"/>
              <a:buNone/>
            </a:pPr>
            <a:r>
              <a:rPr lang="en-US" sz="1900" dirty="0"/>
              <a:t>Persons with disabilities who require alternative means of communication for program </a:t>
            </a:r>
            <a:r>
              <a:rPr lang="en-US" dirty="0"/>
              <a:t>information (e.g., Braille, large print, audiotape, American Sign Language, etc.) should contact the responsible Agency or USDA’s TARGET Center at (202) 720-2600 (voice and TTY) or contact USDA through the Federal Relay Service at (800) 877-8339.  Additionally, program information may be made available in languages other than English.</a:t>
            </a:r>
          </a:p>
          <a:p>
            <a:pPr marL="0" indent="0">
              <a:buFont typeface="Wingdings 3" charset="2"/>
              <a:buNone/>
            </a:pPr>
            <a:r>
              <a:rPr lang="en-US" dirty="0"/>
              <a:t>To file a program discrimination complaint, complete the USDA Program Discrimination Complaint Form, AD-3027, found online at</a:t>
            </a:r>
            <a:r>
              <a:rPr lang="en-US" dirty="0">
                <a:hlinkClick r:id="rId2" tooltip="Opens in new window."/>
              </a:rPr>
              <a:t> How to File a Program Discrimination Complaint</a:t>
            </a:r>
            <a:r>
              <a:rPr lang="en-US" dirty="0"/>
              <a:t> and at any USDA office or write a letter addressed to USDA and provide in the letter all of the information  requested in the form.  To request a copy of the complaint form, call </a:t>
            </a:r>
          </a:p>
          <a:p>
            <a:pPr marL="0" indent="0">
              <a:buFont typeface="Wingdings 3" charset="2"/>
              <a:buNone/>
            </a:pPr>
            <a:r>
              <a:rPr lang="en-US" dirty="0"/>
              <a:t>(866) 632-9992.  Submit your completed form or letter to USDA by:</a:t>
            </a:r>
          </a:p>
          <a:p>
            <a:pPr marL="0" indent="0">
              <a:buFont typeface="Wingdings 3" charset="2"/>
              <a:buNone/>
            </a:pPr>
            <a:r>
              <a:rPr lang="en-US" dirty="0"/>
              <a:t>(1)    mail: U.S. Department of Agriculture</a:t>
            </a:r>
          </a:p>
          <a:p>
            <a:pPr marL="0" indent="0">
              <a:buFont typeface="Wingdings 3" charset="2"/>
              <a:buNone/>
            </a:pPr>
            <a:r>
              <a:rPr lang="en-US" dirty="0"/>
              <a:t>         Office of the Assistant Secretary for Civil Rights</a:t>
            </a:r>
          </a:p>
          <a:p>
            <a:pPr marL="0" indent="0">
              <a:buFont typeface="Wingdings 3" charset="2"/>
              <a:buNone/>
            </a:pPr>
            <a:r>
              <a:rPr lang="en-US" dirty="0"/>
              <a:t>         1400 Independence Avenue, SW</a:t>
            </a:r>
          </a:p>
          <a:p>
            <a:pPr marL="0" indent="0">
              <a:buFont typeface="Wingdings 3" charset="2"/>
              <a:buNone/>
            </a:pPr>
            <a:r>
              <a:rPr lang="en-US" dirty="0"/>
              <a:t>         Washington, D.C. 20250-9410; </a:t>
            </a:r>
          </a:p>
          <a:p>
            <a:pPr marL="0" indent="0">
              <a:buFont typeface="Wingdings 3" charset="2"/>
              <a:buNone/>
            </a:pPr>
            <a:r>
              <a:rPr lang="en-US" dirty="0"/>
              <a:t>(2)    fax: (202) 690-7442; or </a:t>
            </a:r>
          </a:p>
          <a:p>
            <a:pPr marL="0" indent="0">
              <a:buFont typeface="Wingdings 3" charset="2"/>
              <a:buNone/>
            </a:pPr>
            <a:r>
              <a:rPr lang="en-US" dirty="0"/>
              <a:t>(3)    email: program.intake@usda.gov.   </a:t>
            </a:r>
          </a:p>
          <a:p>
            <a:pPr marL="0" indent="0" algn="ctr">
              <a:buFont typeface="Wingdings 3" charset="2"/>
              <a:buNone/>
            </a:pPr>
            <a:r>
              <a:rPr lang="en-US" sz="2600" b="1" dirty="0"/>
              <a:t>USDA is an equal opportunity provider, employer, and lender.</a:t>
            </a:r>
          </a:p>
          <a:p>
            <a:endParaRPr lang="en-US" dirty="0"/>
          </a:p>
        </p:txBody>
      </p:sp>
    </p:spTree>
    <p:extLst>
      <p:ext uri="{BB962C8B-B14F-4D97-AF65-F5344CB8AC3E}">
        <p14:creationId xmlns:p14="http://schemas.microsoft.com/office/powerpoint/2010/main" val="14713975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Aaron Hird, State Soil Health Specialist, Nebraska - USDA/NRCS</a:t>
            </a:r>
          </a:p>
          <a:p>
            <a:r>
              <a:rPr lang="en-US" dirty="0"/>
              <a:t>100 Centennial Mall North, Room 152</a:t>
            </a:r>
          </a:p>
          <a:p>
            <a:r>
              <a:rPr lang="en-US" dirty="0"/>
              <a:t>1-402-437-4053    </a:t>
            </a:r>
          </a:p>
          <a:p>
            <a:r>
              <a:rPr lang="en-US" b="1" dirty="0"/>
              <a:t>Aaron.Hird@usda.gov</a:t>
            </a:r>
          </a:p>
          <a:p>
            <a:r>
              <a:rPr lang="en-US" dirty="0">
                <a:solidFill>
                  <a:schemeClr val="tx1">
                    <a:lumMod val="95000"/>
                    <a:lumOff val="5000"/>
                  </a:schemeClr>
                </a:solidFill>
                <a:hlinkClick r:id="rId2"/>
              </a:rPr>
              <a:t>www.nrcs.usda.gov/clientgateway</a:t>
            </a:r>
            <a:r>
              <a:rPr lang="en-US" dirty="0">
                <a:solidFill>
                  <a:schemeClr val="tx1">
                    <a:lumMod val="95000"/>
                    <a:lumOff val="5000"/>
                  </a:schemeClr>
                </a:solidFill>
              </a:rPr>
              <a:t> </a:t>
            </a:r>
          </a:p>
          <a:p>
            <a:r>
              <a:rPr lang="en-US" dirty="0">
                <a:solidFill>
                  <a:schemeClr val="tx1">
                    <a:lumMod val="95000"/>
                    <a:lumOff val="5000"/>
                  </a:schemeClr>
                </a:solidFill>
                <a:hlinkClick r:id="rId3"/>
              </a:rPr>
              <a:t>http://www.nrcs.usda.gov/wps/portal/nrcs/site/ne/home/</a:t>
            </a:r>
            <a:endParaRPr lang="en-US" dirty="0">
              <a:solidFill>
                <a:schemeClr val="tx1">
                  <a:lumMod val="95000"/>
                  <a:lumOff val="5000"/>
                </a:schemeClr>
              </a:solidFill>
            </a:endParaRPr>
          </a:p>
          <a:p>
            <a:endParaRPr lang="en-US" dirty="0"/>
          </a:p>
          <a:p>
            <a:endParaRPr lang="en-US" dirty="0"/>
          </a:p>
        </p:txBody>
      </p:sp>
      <p:sp>
        <p:nvSpPr>
          <p:cNvPr id="4" name="Title 1"/>
          <p:cNvSpPr>
            <a:spLocks noGrp="1"/>
          </p:cNvSpPr>
          <p:nvPr>
            <p:ph type="title"/>
          </p:nvPr>
        </p:nvSpPr>
        <p:spPr>
          <a:xfrm>
            <a:off x="677334" y="561764"/>
            <a:ext cx="8911687" cy="1280890"/>
          </a:xfrm>
        </p:spPr>
        <p:txBody>
          <a:bodyPr/>
          <a:lstStyle/>
          <a:p>
            <a:r>
              <a:rPr lang="en-US" dirty="0"/>
              <a:t>Contact Info</a:t>
            </a:r>
          </a:p>
        </p:txBody>
      </p:sp>
    </p:spTree>
    <p:extLst>
      <p:ext uri="{BB962C8B-B14F-4D97-AF65-F5344CB8AC3E}">
        <p14:creationId xmlns:p14="http://schemas.microsoft.com/office/powerpoint/2010/main" val="1851980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49562" y="609600"/>
            <a:ext cx="6424439" cy="1320800"/>
          </a:xfrm>
        </p:spPr>
        <p:txBody>
          <a:bodyPr>
            <a:normAutofit/>
          </a:bodyPr>
          <a:lstStyle/>
          <a:p>
            <a:r>
              <a:rPr lang="en-US" sz="4000" b="1" dirty="0"/>
              <a:t>Is the Soil Healthy</a:t>
            </a:r>
            <a:r>
              <a:rPr lang="en-US" sz="4000" b="1" dirty="0">
                <a:latin typeface="Agency FB" panose="020B0503020202020204" pitchFamily="34" charset="0"/>
              </a:rPr>
              <a:t>?</a:t>
            </a:r>
          </a:p>
        </p:txBody>
      </p:sp>
      <p:pic>
        <p:nvPicPr>
          <p:cNvPr id="6" name="Picture 5"/>
          <p:cNvPicPr>
            <a:picLocks noChangeAspect="1"/>
          </p:cNvPicPr>
          <p:nvPr/>
        </p:nvPicPr>
        <p:blipFill rotWithShape="1">
          <a:blip r:embed="rId3">
            <a:alphaModFix/>
            <a:extLst/>
          </a:blip>
          <a:srcRect l="12879" r="7" b="7"/>
          <a:stretch/>
        </p:blipFill>
        <p:spPr>
          <a:xfrm>
            <a:off x="1" y="10"/>
            <a:ext cx="2032191" cy="2285990"/>
          </a:xfrm>
          <a:custGeom>
            <a:avLst/>
            <a:gdLst>
              <a:gd name="connsiteX0" fmla="*/ 0 w 2032191"/>
              <a:gd name="connsiteY0" fmla="*/ 0 h 2286000"/>
              <a:gd name="connsiteX1" fmla="*/ 1676558 w 2032191"/>
              <a:gd name="connsiteY1" fmla="*/ 0 h 2286000"/>
              <a:gd name="connsiteX2" fmla="*/ 2032191 w 2032191"/>
              <a:gd name="connsiteY2" fmla="*/ 2286000 h 2286000"/>
              <a:gd name="connsiteX3" fmla="*/ 0 w 2032191"/>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032191" h="2286000">
                <a:moveTo>
                  <a:pt x="0" y="0"/>
                </a:moveTo>
                <a:lnTo>
                  <a:pt x="1676558" y="0"/>
                </a:lnTo>
                <a:lnTo>
                  <a:pt x="2032191" y="2286000"/>
                </a:lnTo>
                <a:lnTo>
                  <a:pt x="0" y="2286000"/>
                </a:lnTo>
                <a:close/>
              </a:path>
            </a:pathLst>
          </a:custGeom>
        </p:spPr>
      </p:pic>
      <p:pic>
        <p:nvPicPr>
          <p:cNvPr id="8" name="Picture 7">
            <a:extLst>
              <a:ext uri="{FF2B5EF4-FFF2-40B4-BE49-F238E27FC236}">
                <a16:creationId xmlns:a16="http://schemas.microsoft.com/office/drawing/2014/main" id="{A646C4DC-9088-4D28-B173-317A17EBA9DF}"/>
              </a:ext>
            </a:extLst>
          </p:cNvPr>
          <p:cNvPicPr>
            <a:picLocks noChangeAspect="1"/>
          </p:cNvPicPr>
          <p:nvPr/>
        </p:nvPicPr>
        <p:blipFill rotWithShape="1">
          <a:blip r:embed="rId4">
            <a:alphaModFix/>
            <a:extLst/>
          </a:blip>
          <a:srcRect t="28140" r="6" b="6"/>
          <a:stretch/>
        </p:blipFill>
        <p:spPr>
          <a:xfrm>
            <a:off x="1" y="2286001"/>
            <a:ext cx="2388151" cy="2288103"/>
          </a:xfrm>
          <a:custGeom>
            <a:avLst/>
            <a:gdLst>
              <a:gd name="connsiteX0" fmla="*/ 0 w 2388151"/>
              <a:gd name="connsiteY0" fmla="*/ 0 h 2288103"/>
              <a:gd name="connsiteX1" fmla="*/ 2032191 w 2388151"/>
              <a:gd name="connsiteY1" fmla="*/ 0 h 2288103"/>
              <a:gd name="connsiteX2" fmla="*/ 2388151 w 2388151"/>
              <a:gd name="connsiteY2" fmla="*/ 2288103 h 2288103"/>
              <a:gd name="connsiteX3" fmla="*/ 95581 w 2388151"/>
              <a:gd name="connsiteY3" fmla="*/ 2288103 h 2288103"/>
              <a:gd name="connsiteX4" fmla="*/ 0 w 2388151"/>
              <a:gd name="connsiteY4" fmla="*/ 1717652 h 2288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151" h="2288103">
                <a:moveTo>
                  <a:pt x="0" y="0"/>
                </a:moveTo>
                <a:lnTo>
                  <a:pt x="2032191" y="0"/>
                </a:lnTo>
                <a:lnTo>
                  <a:pt x="2388151" y="2288103"/>
                </a:lnTo>
                <a:lnTo>
                  <a:pt x="95581" y="2288103"/>
                </a:lnTo>
                <a:lnTo>
                  <a:pt x="0" y="1717652"/>
                </a:lnTo>
                <a:close/>
              </a:path>
            </a:pathLst>
          </a:custGeom>
        </p:spPr>
      </p:pic>
      <p:cxnSp>
        <p:nvCxnSpPr>
          <p:cNvPr id="13" name="Straight Connector 12">
            <a:extLst>
              <a:ext uri="{FF2B5EF4-FFF2-40B4-BE49-F238E27FC236}">
                <a16:creationId xmlns:a16="http://schemas.microsoft.com/office/drawing/2014/main" id="{B3F79EE1-6AC0-45FE-8BB0-BEE28C6011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286000"/>
            <a:ext cx="20627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5">
            <a:alphaModFix/>
            <a:extLst/>
          </a:blip>
          <a:srcRect r="7" b="1444"/>
          <a:stretch/>
        </p:blipFill>
        <p:spPr>
          <a:xfrm>
            <a:off x="95582" y="4574104"/>
            <a:ext cx="2648210" cy="2283897"/>
          </a:xfrm>
          <a:custGeom>
            <a:avLst/>
            <a:gdLst>
              <a:gd name="connsiteX0" fmla="*/ 0 w 2648210"/>
              <a:gd name="connsiteY0" fmla="*/ 0 h 2283897"/>
              <a:gd name="connsiteX1" fmla="*/ 2292570 w 2648210"/>
              <a:gd name="connsiteY1" fmla="*/ 0 h 2283897"/>
              <a:gd name="connsiteX2" fmla="*/ 2630980 w 2648210"/>
              <a:gd name="connsiteY2" fmla="*/ 2175293 h 2283897"/>
              <a:gd name="connsiteX3" fmla="*/ 2631314 w 2648210"/>
              <a:gd name="connsiteY3" fmla="*/ 2175293 h 2283897"/>
              <a:gd name="connsiteX4" fmla="*/ 2648210 w 2648210"/>
              <a:gd name="connsiteY4" fmla="*/ 2283897 h 2283897"/>
              <a:gd name="connsiteX5" fmla="*/ 382674 w 2648210"/>
              <a:gd name="connsiteY5" fmla="*/ 2283897 h 228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8210" h="2283897">
                <a:moveTo>
                  <a:pt x="0" y="0"/>
                </a:moveTo>
                <a:lnTo>
                  <a:pt x="2292570" y="0"/>
                </a:lnTo>
                <a:lnTo>
                  <a:pt x="2630980" y="2175293"/>
                </a:lnTo>
                <a:lnTo>
                  <a:pt x="2631314" y="2175293"/>
                </a:lnTo>
                <a:lnTo>
                  <a:pt x="2648210" y="2283897"/>
                </a:lnTo>
                <a:lnTo>
                  <a:pt x="382674" y="2283897"/>
                </a:lnTo>
                <a:close/>
              </a:path>
            </a:pathLst>
          </a:custGeom>
        </p:spPr>
      </p:pic>
      <p:cxnSp>
        <p:nvCxnSpPr>
          <p:cNvPr id="15" name="Straight Connector 14">
            <a:extLst>
              <a:ext uri="{FF2B5EF4-FFF2-40B4-BE49-F238E27FC236}">
                <a16:creationId xmlns:a16="http://schemas.microsoft.com/office/drawing/2014/main" id="{8766F213-9FE6-4D9F-8346-B351CC0B0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268" y="4574104"/>
            <a:ext cx="23465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Isosceles Triangle 8">
            <a:extLst>
              <a:ext uri="{FF2B5EF4-FFF2-40B4-BE49-F238E27FC236}">
                <a16:creationId xmlns:a16="http://schemas.microsoft.com/office/drawing/2014/main" id="{03F91B8C-9F3A-4995-AD65-9177B4966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2849562" y="1501563"/>
            <a:ext cx="6867093" cy="4304908"/>
          </a:xfrm>
        </p:spPr>
        <p:txBody>
          <a:bodyPr>
            <a:normAutofit fontScale="92500"/>
          </a:bodyPr>
          <a:lstStyle/>
          <a:p>
            <a:r>
              <a:rPr lang="en-US" sz="2400" dirty="0"/>
              <a:t>Soil Health is changed through natural processes and over time with management.</a:t>
            </a:r>
          </a:p>
          <a:p>
            <a:r>
              <a:rPr lang="en-US" sz="2400" dirty="0"/>
              <a:t>Every Soil has Unique Physical Properties developed by the 5 Soil Forming Factors: </a:t>
            </a:r>
            <a:r>
              <a:rPr lang="en-US" sz="2400" b="1" dirty="0"/>
              <a:t>Time, Aspect, Parent Material, Climate, Biology</a:t>
            </a:r>
            <a:r>
              <a:rPr lang="en-US" sz="2400" dirty="0"/>
              <a:t>.</a:t>
            </a:r>
          </a:p>
          <a:p>
            <a:r>
              <a:rPr lang="en-US" sz="2400" dirty="0"/>
              <a:t>Soil Function is influenced by biology which is impacted by management. (90% of Soil Function is mediated by soil microbes)</a:t>
            </a:r>
          </a:p>
          <a:p>
            <a:r>
              <a:rPr lang="en-US" sz="2400" dirty="0"/>
              <a:t>Supporting the biological activities can improve the Functions of the Soil.</a:t>
            </a:r>
            <a:br>
              <a:rPr lang="en-US" dirty="0"/>
            </a:br>
            <a:endParaRPr lang="en-US" dirty="0"/>
          </a:p>
          <a:p>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1903613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2674"/>
            <a:ext cx="9974510" cy="1280890"/>
          </a:xfrm>
          <a:effectLst>
            <a:outerShdw blurRad="12700" dist="25400" dir="13500000" algn="br" rotWithShape="0">
              <a:prstClr val="black">
                <a:alpha val="40000"/>
              </a:prstClr>
            </a:outerShdw>
          </a:effectLst>
        </p:spPr>
        <p:txBody>
          <a:bodyPr>
            <a:normAutofit/>
          </a:bodyPr>
          <a:lstStyle/>
          <a:p>
            <a:r>
              <a:rPr lang="en-US" sz="2800" dirty="0"/>
              <a:t>Soil Health Assessment is based on Dynamic Soil Properties</a:t>
            </a:r>
          </a:p>
        </p:txBody>
      </p:sp>
      <p:sp>
        <p:nvSpPr>
          <p:cNvPr id="3" name="Content Placeholder 2"/>
          <p:cNvSpPr>
            <a:spLocks noGrp="1"/>
          </p:cNvSpPr>
          <p:nvPr>
            <p:ph idx="1"/>
          </p:nvPr>
        </p:nvSpPr>
        <p:spPr>
          <a:xfrm>
            <a:off x="689919" y="931179"/>
            <a:ext cx="8648046" cy="2320022"/>
          </a:xfrm>
          <a:ln>
            <a:solidFill>
              <a:schemeClr val="tx1"/>
            </a:solidFill>
          </a:ln>
          <a:effectLst>
            <a:outerShdw blurRad="63500" sx="102000" sy="102000" algn="ctr" rotWithShape="0">
              <a:prstClr val="black"/>
            </a:outerShdw>
            <a:softEdge rad="0"/>
          </a:effectLst>
        </p:spPr>
        <p:txBody>
          <a:bodyPr>
            <a:normAutofit/>
          </a:bodyPr>
          <a:lstStyle/>
          <a:p>
            <a:r>
              <a:rPr lang="en-US" sz="2200" dirty="0"/>
              <a:t>As the Dynamic Soil Properties change the Soil Functions change</a:t>
            </a:r>
          </a:p>
          <a:p>
            <a:pPr marL="3657600" lvl="8" indent="0">
              <a:buClrTx/>
              <a:buSzPct val="90000"/>
              <a:buNone/>
            </a:pPr>
            <a:r>
              <a:rPr lang="en-US" sz="2000" b="1" dirty="0">
                <a:solidFill>
                  <a:schemeClr val="tx1"/>
                </a:solidFill>
              </a:rPr>
              <a:t>Soil Functions</a:t>
            </a:r>
            <a:br>
              <a:rPr lang="en-US" sz="2000" b="1" dirty="0">
                <a:solidFill>
                  <a:schemeClr val="tx1"/>
                </a:solidFill>
              </a:rPr>
            </a:br>
            <a:r>
              <a:rPr lang="en-US" sz="1600" dirty="0">
                <a:solidFill>
                  <a:schemeClr val="tx1"/>
                </a:solidFill>
              </a:rPr>
              <a:t>Nutrient cycling</a:t>
            </a:r>
            <a:br>
              <a:rPr lang="en-US" sz="1600" dirty="0">
                <a:solidFill>
                  <a:schemeClr val="tx1"/>
                </a:solidFill>
              </a:rPr>
            </a:br>
            <a:r>
              <a:rPr lang="en-US" sz="1600" dirty="0">
                <a:solidFill>
                  <a:schemeClr val="tx1"/>
                </a:solidFill>
              </a:rPr>
              <a:t>Water (infiltration &amp; storage)</a:t>
            </a:r>
            <a:br>
              <a:rPr lang="en-US" sz="1600" dirty="0">
                <a:solidFill>
                  <a:schemeClr val="tx1"/>
                </a:solidFill>
              </a:rPr>
            </a:br>
            <a:r>
              <a:rPr lang="en-US" sz="1600" dirty="0">
                <a:solidFill>
                  <a:schemeClr val="tx1"/>
                </a:solidFill>
              </a:rPr>
              <a:t>Filtering and Buffering</a:t>
            </a:r>
            <a:br>
              <a:rPr lang="en-US" sz="1600" dirty="0">
                <a:solidFill>
                  <a:schemeClr val="tx1"/>
                </a:solidFill>
              </a:rPr>
            </a:br>
            <a:r>
              <a:rPr lang="en-US" sz="1600" dirty="0">
                <a:solidFill>
                  <a:schemeClr val="tx1"/>
                </a:solidFill>
              </a:rPr>
              <a:t>Physical Stability and Support</a:t>
            </a:r>
            <a:br>
              <a:rPr lang="en-US" sz="1600" dirty="0">
                <a:solidFill>
                  <a:schemeClr val="tx1"/>
                </a:solidFill>
              </a:rPr>
            </a:br>
            <a:r>
              <a:rPr lang="en-US" sz="1600" dirty="0">
                <a:solidFill>
                  <a:schemeClr val="tx1"/>
                </a:solidFill>
              </a:rPr>
              <a:t>Habitat for Biological Activity</a:t>
            </a:r>
          </a:p>
          <a:p>
            <a:pPr lvl="1"/>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978864" y="3742350"/>
            <a:ext cx="3857301" cy="2892976"/>
          </a:xfrm>
          <a:prstGeom prst="rect">
            <a:avLst/>
          </a:prstGeom>
        </p:spPr>
      </p:pic>
      <p:pic>
        <p:nvPicPr>
          <p:cNvPr id="12" name="Picture 11"/>
          <p:cNvPicPr>
            <a:picLocks noChangeAspect="1"/>
          </p:cNvPicPr>
          <p:nvPr/>
        </p:nvPicPr>
        <p:blipFill>
          <a:blip r:embed="rId4"/>
          <a:stretch>
            <a:fillRect/>
          </a:stretch>
        </p:blipFill>
        <p:spPr>
          <a:xfrm>
            <a:off x="400199" y="3739306"/>
            <a:ext cx="2542733" cy="2896020"/>
          </a:xfrm>
          <a:prstGeom prst="rect">
            <a:avLst/>
          </a:prstGeom>
        </p:spPr>
      </p:pic>
      <p:pic>
        <p:nvPicPr>
          <p:cNvPr id="13" name="Picture 12"/>
          <p:cNvPicPr>
            <a:picLocks noChangeAspect="1"/>
          </p:cNvPicPr>
          <p:nvPr/>
        </p:nvPicPr>
        <p:blipFill>
          <a:blip r:embed="rId5"/>
          <a:stretch>
            <a:fillRect/>
          </a:stretch>
        </p:blipFill>
        <p:spPr>
          <a:xfrm>
            <a:off x="10179501" y="3739306"/>
            <a:ext cx="1632150" cy="2896020"/>
          </a:xfrm>
          <a:prstGeom prst="rect">
            <a:avLst/>
          </a:prstGeom>
        </p:spPr>
      </p:pic>
      <p:pic>
        <p:nvPicPr>
          <p:cNvPr id="4" name="Picture 3"/>
          <p:cNvPicPr>
            <a:picLocks noChangeAspect="1"/>
          </p:cNvPicPr>
          <p:nvPr/>
        </p:nvPicPr>
        <p:blipFill>
          <a:blip r:embed="rId6"/>
          <a:stretch>
            <a:fillRect/>
          </a:stretch>
        </p:blipFill>
        <p:spPr>
          <a:xfrm>
            <a:off x="3286268" y="3739306"/>
            <a:ext cx="2349260" cy="2896020"/>
          </a:xfrm>
          <a:prstGeom prst="rect">
            <a:avLst/>
          </a:prstGeom>
        </p:spPr>
      </p:pic>
      <p:sp>
        <p:nvSpPr>
          <p:cNvPr id="5" name="TextBox 4"/>
          <p:cNvSpPr txBox="1"/>
          <p:nvPr/>
        </p:nvSpPr>
        <p:spPr>
          <a:xfrm>
            <a:off x="834976" y="1380380"/>
            <a:ext cx="3204308"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Dynamic Soil Properties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Biological Activity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Bulk Density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Color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Aggregate Stability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Structure</a:t>
            </a:r>
          </a:p>
        </p:txBody>
      </p:sp>
    </p:spTree>
    <p:extLst>
      <p:ext uri="{BB962C8B-B14F-4D97-AF65-F5344CB8AC3E}">
        <p14:creationId xmlns:p14="http://schemas.microsoft.com/office/powerpoint/2010/main" val="2800351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2192" y="529517"/>
            <a:ext cx="6539118" cy="1552378"/>
          </a:xfrm>
          <a:solidFill>
            <a:schemeClr val="accent1">
              <a:lumMod val="20000"/>
              <a:lumOff val="80000"/>
            </a:schemeClr>
          </a:solidFill>
          <a:effectLst>
            <a:outerShdw blurRad="63500" sx="102000" sy="102000" algn="ctr" rotWithShape="0">
              <a:prstClr val="black">
                <a:alpha val="40000"/>
              </a:prstClr>
            </a:outerShdw>
          </a:effectLst>
        </p:spPr>
        <p:txBody>
          <a:bodyPr>
            <a:normAutofit fontScale="90000"/>
          </a:bodyPr>
          <a:lstStyle/>
          <a:p>
            <a:r>
              <a:rPr lang="en-US" b="1" dirty="0"/>
              <a:t>What do we have in Nebraska?</a:t>
            </a:r>
            <a:br>
              <a:rPr lang="en-US" dirty="0"/>
            </a:br>
            <a:r>
              <a:rPr lang="en-US" b="1" dirty="0">
                <a:solidFill>
                  <a:schemeClr val="tx1"/>
                </a:solidFill>
              </a:rPr>
              <a:t>Tillage Induced, Root Restrictive, Compaction Layers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33098" y="4023974"/>
            <a:ext cx="4641535" cy="2213655"/>
          </a:xfrm>
          <a:effectLst/>
        </p:spPr>
      </p:pic>
      <p:pic>
        <p:nvPicPr>
          <p:cNvPr id="9" name="Picture 8"/>
          <p:cNvPicPr>
            <a:picLocks noChangeAspect="1"/>
          </p:cNvPicPr>
          <p:nvPr/>
        </p:nvPicPr>
        <p:blipFill>
          <a:blip r:embed="rId4"/>
          <a:stretch>
            <a:fillRect/>
          </a:stretch>
        </p:blipFill>
        <p:spPr>
          <a:xfrm>
            <a:off x="765488" y="2407437"/>
            <a:ext cx="6118591" cy="3681749"/>
          </a:xfrm>
          <a:prstGeom prst="rect">
            <a:avLst/>
          </a:prstGeom>
          <a:effectLst>
            <a:outerShdw blurRad="63500" sx="102000" sy="102000" algn="ctr" rotWithShape="0">
              <a:schemeClr val="bg1"/>
            </a:outerShdw>
          </a:effectLst>
        </p:spPr>
      </p:pic>
      <p:sp>
        <p:nvSpPr>
          <p:cNvPr id="10" name="TextBox 9"/>
          <p:cNvSpPr txBox="1"/>
          <p:nvPr/>
        </p:nvSpPr>
        <p:spPr>
          <a:xfrm>
            <a:off x="8963899" y="3491514"/>
            <a:ext cx="2498865"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a:ea typeface="+mn-ea"/>
                <a:cs typeface="+mn-cs"/>
              </a:rPr>
              <a:t>greatplainsmfg.com</a:t>
            </a:r>
          </a:p>
        </p:txBody>
      </p:sp>
      <p:pic>
        <p:nvPicPr>
          <p:cNvPr id="3" name="Picture 2">
            <a:extLst>
              <a:ext uri="{FF2B5EF4-FFF2-40B4-BE49-F238E27FC236}">
                <a16:creationId xmlns:a16="http://schemas.microsoft.com/office/drawing/2014/main" id="{6DC4D08A-78B5-4FA5-A45E-824B356F67CF}"/>
              </a:ext>
            </a:extLst>
          </p:cNvPr>
          <p:cNvPicPr>
            <a:picLocks noChangeAspect="1"/>
          </p:cNvPicPr>
          <p:nvPr/>
        </p:nvPicPr>
        <p:blipFill>
          <a:blip r:embed="rId5"/>
          <a:stretch>
            <a:fillRect/>
          </a:stretch>
        </p:blipFill>
        <p:spPr>
          <a:xfrm>
            <a:off x="8330272" y="562961"/>
            <a:ext cx="2383910" cy="3143997"/>
          </a:xfrm>
          <a:prstGeom prst="rect">
            <a:avLst/>
          </a:prstGeom>
          <a:effectLst>
            <a:outerShdw blurRad="63500" sx="102000" sy="102000" algn="ctr" rotWithShape="0">
              <a:schemeClr val="bg1"/>
            </a:outerShdw>
          </a:effectLst>
        </p:spPr>
      </p:pic>
      <p:sp>
        <p:nvSpPr>
          <p:cNvPr id="4" name="TextBox 3">
            <a:extLst>
              <a:ext uri="{FF2B5EF4-FFF2-40B4-BE49-F238E27FC236}">
                <a16:creationId xmlns:a16="http://schemas.microsoft.com/office/drawing/2014/main" id="{87F84E0B-4765-4AAF-A366-494DCBD506EE}"/>
              </a:ext>
            </a:extLst>
          </p:cNvPr>
          <p:cNvSpPr txBox="1"/>
          <p:nvPr/>
        </p:nvSpPr>
        <p:spPr>
          <a:xfrm>
            <a:off x="8321964" y="620371"/>
            <a:ext cx="2373745" cy="29238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Trebuchet MS" panose="020B0603020202020204"/>
                <a:ea typeface="+mn-ea"/>
                <a:cs typeface="+mn-cs"/>
              </a:rPr>
              <a:t>2-4”</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 </a:t>
            </a:r>
            <a:b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en-US" sz="1600" b="1" i="0" u="none" strike="noStrike" kern="1200" cap="none" spc="0" normalizeH="0" baseline="0" noProof="0" dirty="0">
                <a:ln>
                  <a:noFill/>
                </a:ln>
                <a:solidFill>
                  <a:schemeClr val="bg1"/>
                </a:solidFill>
                <a:effectLst/>
                <a:uLnTx/>
                <a:uFillTx/>
                <a:latin typeface="Trebuchet MS" panose="020B0603020202020204"/>
                <a:ea typeface="+mn-ea"/>
                <a:cs typeface="+mn-cs"/>
              </a:rPr>
              <a:t>6-8”</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 </a:t>
            </a:r>
            <a:b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en-US" sz="1600" b="1" i="0" u="none" strike="noStrike" kern="1200" cap="none" spc="0" normalizeH="0" baseline="0" noProof="0" dirty="0">
                <a:ln>
                  <a:noFill/>
                </a:ln>
                <a:solidFill>
                  <a:schemeClr val="bg1"/>
                </a:solidFill>
                <a:effectLst/>
                <a:uLnTx/>
                <a:uFillTx/>
                <a:latin typeface="Trebuchet MS" panose="020B0603020202020204"/>
                <a:ea typeface="+mn-ea"/>
                <a:cs typeface="+mn-cs"/>
              </a:rPr>
              <a:t>12-16”</a:t>
            </a:r>
          </a:p>
        </p:txBody>
      </p:sp>
      <p:sp>
        <p:nvSpPr>
          <p:cNvPr id="5" name="TextBox 4">
            <a:extLst>
              <a:ext uri="{FF2B5EF4-FFF2-40B4-BE49-F238E27FC236}">
                <a16:creationId xmlns:a16="http://schemas.microsoft.com/office/drawing/2014/main" id="{29374CC1-812C-424F-9AF4-DB5CF34FC3BB}"/>
              </a:ext>
            </a:extLst>
          </p:cNvPr>
          <p:cNvSpPr txBox="1"/>
          <p:nvPr/>
        </p:nvSpPr>
        <p:spPr>
          <a:xfrm>
            <a:off x="677051" y="6328483"/>
            <a:ext cx="10837898" cy="369332"/>
          </a:xfrm>
          <a:prstGeom prst="rect">
            <a:avLst/>
          </a:prstGeom>
          <a:solidFill>
            <a:schemeClr val="accent1">
              <a:lumMod val="20000"/>
              <a:lumOff val="80000"/>
            </a:schemeClr>
          </a:solidFill>
        </p:spPr>
        <p:txBody>
          <a:bodyPr wrap="square" rtlCol="0">
            <a:spAutoFit/>
          </a:bodyPr>
          <a:lstStyle/>
          <a:p>
            <a:r>
              <a:rPr lang="en-US" b="1" dirty="0"/>
              <a:t>In many soil types we have farmed the soil’s ability to withstand disturbance out of the top soil!</a:t>
            </a:r>
          </a:p>
        </p:txBody>
      </p:sp>
    </p:spTree>
    <p:extLst>
      <p:ext uri="{BB962C8B-B14F-4D97-AF65-F5344CB8AC3E}">
        <p14:creationId xmlns:p14="http://schemas.microsoft.com/office/powerpoint/2010/main" val="81887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569BD-4312-46CD-89F0-B74BB9FA5C62}"/>
              </a:ext>
            </a:extLst>
          </p:cNvPr>
          <p:cNvSpPr>
            <a:spLocks noGrp="1"/>
          </p:cNvSpPr>
          <p:nvPr>
            <p:ph type="title"/>
          </p:nvPr>
        </p:nvSpPr>
        <p:spPr>
          <a:xfrm>
            <a:off x="677334" y="609600"/>
            <a:ext cx="6148339" cy="817417"/>
          </a:xfrm>
          <a:solidFill>
            <a:schemeClr val="bg1">
              <a:lumMod val="85000"/>
              <a:alpha val="88000"/>
            </a:schemeClr>
          </a:solidFill>
          <a:effectLst>
            <a:outerShdw blurRad="50800" dist="38100" dir="2700000" algn="tl" rotWithShape="0">
              <a:schemeClr val="accent1">
                <a:alpha val="40000"/>
              </a:schemeClr>
            </a:outerShdw>
          </a:effectLst>
        </p:spPr>
        <p:txBody>
          <a:bodyPr/>
          <a:lstStyle/>
          <a:p>
            <a:r>
              <a:rPr lang="en-US" dirty="0">
                <a:ln>
                  <a:solidFill>
                    <a:schemeClr val="tx1"/>
                  </a:solidFill>
                </a:ln>
                <a:effectLst>
                  <a:outerShdw blurRad="63500" sx="102000" sy="102000" algn="ctr" rotWithShape="0">
                    <a:prstClr val="black">
                      <a:alpha val="40000"/>
                    </a:prstClr>
                  </a:outerShdw>
                </a:effectLst>
              </a:rPr>
              <a:t>Root Restrictive Bulk Density</a:t>
            </a:r>
          </a:p>
        </p:txBody>
      </p:sp>
      <p:sp>
        <p:nvSpPr>
          <p:cNvPr id="3" name="TextBox 2">
            <a:extLst>
              <a:ext uri="{FF2B5EF4-FFF2-40B4-BE49-F238E27FC236}">
                <a16:creationId xmlns:a16="http://schemas.microsoft.com/office/drawing/2014/main" id="{8E6224AB-BAF1-43EF-8961-64534C97A455}"/>
              </a:ext>
            </a:extLst>
          </p:cNvPr>
          <p:cNvSpPr txBox="1"/>
          <p:nvPr/>
        </p:nvSpPr>
        <p:spPr>
          <a:xfrm>
            <a:off x="426931" y="4724400"/>
            <a:ext cx="8590069" cy="1938992"/>
          </a:xfrm>
          <a:prstGeom prst="rect">
            <a:avLst/>
          </a:prstGeom>
          <a:solidFill>
            <a:schemeClr val="bg1">
              <a:lumMod val="85000"/>
              <a:alpha val="68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Note: The engineering standard soil bulk density is 1.33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Top Soil = 1.43, Plow Pan starts at 1.90, ends at 1.78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No Tillage systems </a:t>
            </a: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rPr>
              <a:t>Retain or Sustain</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soil structure.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Biological Activity </a:t>
            </a: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rPr>
              <a:t>Regenerates</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soil structure.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rebuchet MS" panose="020B0603020202020204"/>
              </a:rPr>
              <a:t>- Cover Crops can have a HIGHER Rooting Pressure Tolerance</a:t>
            </a:r>
            <a:endPar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Content Placeholder 3">
            <a:extLst>
              <a:ext uri="{FF2B5EF4-FFF2-40B4-BE49-F238E27FC236}">
                <a16:creationId xmlns:a16="http://schemas.microsoft.com/office/drawing/2014/main" id="{ABC48BA3-C004-4643-8D89-FA6E02A45497}"/>
              </a:ext>
            </a:extLst>
          </p:cNvPr>
          <p:cNvPicPr>
            <a:picLocks noGrp="1" noChangeAspect="1"/>
          </p:cNvPicPr>
          <p:nvPr>
            <p:ph idx="1"/>
          </p:nvPr>
        </p:nvPicPr>
        <p:blipFill>
          <a:blip r:embed="rId3"/>
          <a:stretch>
            <a:fillRect/>
          </a:stretch>
        </p:blipFill>
        <p:spPr>
          <a:xfrm>
            <a:off x="244478" y="1819563"/>
            <a:ext cx="7971374" cy="2512291"/>
          </a:xfrm>
          <a:prstGeom prst="rect">
            <a:avLst/>
          </a:prstGeom>
        </p:spPr>
      </p:pic>
      <p:pic>
        <p:nvPicPr>
          <p:cNvPr id="6" name="Picture 5">
            <a:extLst>
              <a:ext uri="{FF2B5EF4-FFF2-40B4-BE49-F238E27FC236}">
                <a16:creationId xmlns:a16="http://schemas.microsoft.com/office/drawing/2014/main" id="{21DFA528-DE60-4CB5-B0D4-B036794A1CC9}"/>
              </a:ext>
            </a:extLst>
          </p:cNvPr>
          <p:cNvPicPr>
            <a:picLocks noChangeAspect="1"/>
          </p:cNvPicPr>
          <p:nvPr/>
        </p:nvPicPr>
        <p:blipFill>
          <a:blip r:embed="rId4"/>
          <a:stretch>
            <a:fillRect/>
          </a:stretch>
        </p:blipFill>
        <p:spPr>
          <a:xfrm>
            <a:off x="8300393" y="498764"/>
            <a:ext cx="3796611" cy="5638472"/>
          </a:xfrm>
          <a:prstGeom prst="rect">
            <a:avLst/>
          </a:prstGeom>
        </p:spPr>
      </p:pic>
    </p:spTree>
    <p:extLst>
      <p:ext uri="{BB962C8B-B14F-4D97-AF65-F5344CB8AC3E}">
        <p14:creationId xmlns:p14="http://schemas.microsoft.com/office/powerpoint/2010/main" val="2021827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6619" y="191354"/>
            <a:ext cx="9842350" cy="13208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63500" sx="102000" sy="102000" algn="ctr" rotWithShape="0">
              <a:prstClr val="black">
                <a:alpha val="40000"/>
              </a:prstClr>
            </a:outerShdw>
          </a:effectLst>
        </p:spPr>
        <p:txBody>
          <a:bodyPr>
            <a:normAutofit/>
          </a:bodyPr>
          <a:lstStyle/>
          <a:p>
            <a:pPr algn="ctr"/>
            <a:r>
              <a:rPr lang="en-US" dirty="0">
                <a:solidFill>
                  <a:schemeClr val="tx1"/>
                </a:solidFill>
              </a:rPr>
              <a:t>Building Resilient Soil is achieved by taking Step 1 - Implement the Soil Health Principles.  </a:t>
            </a:r>
          </a:p>
        </p:txBody>
      </p:sp>
      <p:pic>
        <p:nvPicPr>
          <p:cNvPr id="8" name="Content Placeholder 7"/>
          <p:cNvPicPr>
            <a:picLocks noGrp="1" noChangeAspect="1"/>
          </p:cNvPicPr>
          <p:nvPr>
            <p:ph idx="1"/>
          </p:nvPr>
        </p:nvPicPr>
        <p:blipFill>
          <a:blip r:embed="rId3"/>
          <a:stretch>
            <a:fillRect/>
          </a:stretch>
        </p:blipFill>
        <p:spPr>
          <a:xfrm>
            <a:off x="6039484" y="2382083"/>
            <a:ext cx="5980525" cy="2882644"/>
          </a:xfrm>
          <a:prstGeom prst="rect">
            <a:avLst/>
          </a:prstGeom>
          <a:effectLst>
            <a:outerShdw blurRad="63500" sx="102000" sy="102000" algn="ctr" rotWithShape="0">
              <a:prstClr val="black">
                <a:alpha val="40000"/>
              </a:prstClr>
            </a:outerShdw>
          </a:effectLst>
        </p:spPr>
      </p:pic>
      <p:graphicFrame>
        <p:nvGraphicFramePr>
          <p:cNvPr id="4" name="Content Placeholder 3">
            <a:extLst>
              <a:ext uri="{FF2B5EF4-FFF2-40B4-BE49-F238E27FC236}">
                <a16:creationId xmlns:a16="http://schemas.microsoft.com/office/drawing/2014/main" id="{79FC9432-6F8A-4C41-BF61-7106662D1769}"/>
              </a:ext>
            </a:extLst>
          </p:cNvPr>
          <p:cNvGraphicFramePr>
            <a:graphicFrameLocks/>
          </p:cNvGraphicFramePr>
          <p:nvPr>
            <p:extLst>
              <p:ext uri="{D42A27DB-BD31-4B8C-83A1-F6EECF244321}">
                <p14:modId xmlns:p14="http://schemas.microsoft.com/office/powerpoint/2010/main" val="3648419766"/>
              </p:ext>
            </p:extLst>
          </p:nvPr>
        </p:nvGraphicFramePr>
        <p:xfrm>
          <a:off x="171991" y="1714500"/>
          <a:ext cx="5775803" cy="49521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1">
            <a:extLst>
              <a:ext uri="{FF2B5EF4-FFF2-40B4-BE49-F238E27FC236}">
                <a16:creationId xmlns:a16="http://schemas.microsoft.com/office/drawing/2014/main" id="{5333B676-1305-4F78-A412-EA8B2BACC68A}"/>
              </a:ext>
            </a:extLst>
          </p:cNvPr>
          <p:cNvSpPr txBox="1">
            <a:spLocks/>
          </p:cNvSpPr>
          <p:nvPr/>
        </p:nvSpPr>
        <p:spPr>
          <a:xfrm rot="16200000">
            <a:off x="-1052246" y="3889783"/>
            <a:ext cx="3080778" cy="601581"/>
          </a:xfrm>
          <a:prstGeom prst="rect">
            <a:avLst/>
          </a:prstGeom>
        </p:spPr>
        <p:txBody>
          <a:bodyPr vert="horz" lIns="91440" tIns="45720" rIns="91440" bIns="45720" rtlCol="0" anchor="t">
            <a:normAutofit fontScale="55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w="3175">
                  <a:solidFill>
                    <a:prstClr val="black"/>
                  </a:solidFill>
                </a:ln>
                <a:solidFill>
                  <a:srgbClr val="90C226"/>
                </a:solidFill>
                <a:effectLst/>
                <a:uLnTx/>
                <a:uFillTx/>
                <a:latin typeface="Trebuchet MS" panose="020B0603020202020204"/>
                <a:ea typeface="+mj-ea"/>
                <a:cs typeface="+mj-cs"/>
              </a:rPr>
              <a:t>Soil Health Principles</a:t>
            </a:r>
          </a:p>
        </p:txBody>
      </p:sp>
      <p:sp>
        <p:nvSpPr>
          <p:cNvPr id="6" name="TextBox 5">
            <a:extLst>
              <a:ext uri="{FF2B5EF4-FFF2-40B4-BE49-F238E27FC236}">
                <a16:creationId xmlns:a16="http://schemas.microsoft.com/office/drawing/2014/main" id="{8A291BE4-E23A-4A4A-B4F5-95B6F9F807EA}"/>
              </a:ext>
            </a:extLst>
          </p:cNvPr>
          <p:cNvSpPr txBox="1"/>
          <p:nvPr/>
        </p:nvSpPr>
        <p:spPr>
          <a:xfrm>
            <a:off x="9546369" y="6379713"/>
            <a:ext cx="28408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Handouts provided</a:t>
            </a:r>
          </a:p>
        </p:txBody>
      </p:sp>
      <p:sp>
        <p:nvSpPr>
          <p:cNvPr id="3" name="TextBox 2">
            <a:extLst>
              <a:ext uri="{FF2B5EF4-FFF2-40B4-BE49-F238E27FC236}">
                <a16:creationId xmlns:a16="http://schemas.microsoft.com/office/drawing/2014/main" id="{C56A7755-0C71-40DB-8C12-F40E8BA7DD62}"/>
              </a:ext>
            </a:extLst>
          </p:cNvPr>
          <p:cNvSpPr txBox="1"/>
          <p:nvPr/>
        </p:nvSpPr>
        <p:spPr>
          <a:xfrm>
            <a:off x="488142" y="6298322"/>
            <a:ext cx="5143500" cy="369332"/>
          </a:xfrm>
          <a:prstGeom prst="rect">
            <a:avLst/>
          </a:prstGeom>
          <a:noFill/>
        </p:spPr>
        <p:txBody>
          <a:bodyPr wrap="square" rtlCol="0">
            <a:spAutoFit/>
          </a:bodyPr>
          <a:lstStyle/>
          <a:p>
            <a:r>
              <a:rPr lang="en-US" dirty="0"/>
              <a:t>Integrating livestock is like greasing the wheels</a:t>
            </a:r>
          </a:p>
        </p:txBody>
      </p:sp>
    </p:spTree>
    <p:extLst>
      <p:ext uri="{BB962C8B-B14F-4D97-AF65-F5344CB8AC3E}">
        <p14:creationId xmlns:p14="http://schemas.microsoft.com/office/powerpoint/2010/main" val="328222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7C0AE2-8D7E-48C5-A30E-477E8CF599A9}"/>
              </a:ext>
            </a:extLst>
          </p:cNvPr>
          <p:cNvPicPr>
            <a:picLocks noChangeAspect="1"/>
          </p:cNvPicPr>
          <p:nvPr/>
        </p:nvPicPr>
        <p:blipFill rotWithShape="1">
          <a:blip r:embed="rId2"/>
          <a:srcRect l="10598" r="986"/>
          <a:stretch/>
        </p:blipFill>
        <p:spPr>
          <a:xfrm>
            <a:off x="7633692" y="10"/>
            <a:ext cx="4547675" cy="6857990"/>
          </a:xfrm>
          <a:custGeom>
            <a:avLst/>
            <a:gdLst>
              <a:gd name="connsiteX0" fmla="*/ 1589646 w 4547675"/>
              <a:gd name="connsiteY0" fmla="*/ 0 h 6858000"/>
              <a:gd name="connsiteX1" fmla="*/ 4547675 w 4547675"/>
              <a:gd name="connsiteY1" fmla="*/ 0 h 6858000"/>
              <a:gd name="connsiteX2" fmla="*/ 4547675 w 4547675"/>
              <a:gd name="connsiteY2" fmla="*/ 6858000 h 6858000"/>
              <a:gd name="connsiteX3" fmla="*/ 4352027 w 4547675"/>
              <a:gd name="connsiteY3" fmla="*/ 6858000 h 6858000"/>
              <a:gd name="connsiteX4" fmla="*/ 0 w 4547675"/>
              <a:gd name="connsiteY4" fmla="*/ 210404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7675" h="6858000">
                <a:moveTo>
                  <a:pt x="1589646" y="0"/>
                </a:moveTo>
                <a:lnTo>
                  <a:pt x="4547675" y="0"/>
                </a:lnTo>
                <a:lnTo>
                  <a:pt x="4547675" y="6858000"/>
                </a:lnTo>
                <a:lnTo>
                  <a:pt x="4352027" y="6858000"/>
                </a:lnTo>
                <a:lnTo>
                  <a:pt x="0" y="2104048"/>
                </a:lnTo>
                <a:close/>
              </a:path>
            </a:pathLst>
          </a:custGeom>
        </p:spPr>
      </p:pic>
      <p:pic>
        <p:nvPicPr>
          <p:cNvPr id="5" name="Picture 4">
            <a:extLst>
              <a:ext uri="{FF2B5EF4-FFF2-40B4-BE49-F238E27FC236}">
                <a16:creationId xmlns:a16="http://schemas.microsoft.com/office/drawing/2014/main" id="{7A22BD10-5482-4E47-9048-2C7651BEB0A3}"/>
              </a:ext>
            </a:extLst>
          </p:cNvPr>
          <p:cNvPicPr>
            <a:picLocks noChangeAspect="1"/>
          </p:cNvPicPr>
          <p:nvPr/>
        </p:nvPicPr>
        <p:blipFill rotWithShape="1">
          <a:blip r:embed="rId3"/>
          <a:srcRect t="16335" r="-3" b="38779"/>
          <a:stretch/>
        </p:blipFill>
        <p:spPr>
          <a:xfrm>
            <a:off x="5716538" y="1"/>
            <a:ext cx="3499316" cy="2094179"/>
          </a:xfrm>
          <a:custGeom>
            <a:avLst/>
            <a:gdLst>
              <a:gd name="connsiteX0" fmla="*/ 0 w 3499316"/>
              <a:gd name="connsiteY0" fmla="*/ 0 h 2094179"/>
              <a:gd name="connsiteX1" fmla="*/ 3499316 w 3499316"/>
              <a:gd name="connsiteY1" fmla="*/ 0 h 2094179"/>
              <a:gd name="connsiteX2" fmla="*/ 1917126 w 3499316"/>
              <a:gd name="connsiteY2" fmla="*/ 2094179 h 2094179"/>
            </a:gdLst>
            <a:ahLst/>
            <a:cxnLst>
              <a:cxn ang="0">
                <a:pos x="connsiteX0" y="connsiteY0"/>
              </a:cxn>
              <a:cxn ang="0">
                <a:pos x="connsiteX1" y="connsiteY1"/>
              </a:cxn>
              <a:cxn ang="0">
                <a:pos x="connsiteX2" y="connsiteY2"/>
              </a:cxn>
            </a:cxnLst>
            <a:rect l="l" t="t" r="r" b="b"/>
            <a:pathLst>
              <a:path w="3499316" h="2094179">
                <a:moveTo>
                  <a:pt x="0" y="0"/>
                </a:moveTo>
                <a:lnTo>
                  <a:pt x="3499316" y="0"/>
                </a:lnTo>
                <a:lnTo>
                  <a:pt x="1917126" y="2094179"/>
                </a:lnTo>
                <a:close/>
              </a:path>
            </a:pathLst>
          </a:custGeom>
        </p:spPr>
      </p:pic>
      <p:pic>
        <p:nvPicPr>
          <p:cNvPr id="9" name="Picture 8">
            <a:extLst>
              <a:ext uri="{FF2B5EF4-FFF2-40B4-BE49-F238E27FC236}">
                <a16:creationId xmlns:a16="http://schemas.microsoft.com/office/drawing/2014/main" id="{AA167278-1528-462D-920D-A803B97C62CE}"/>
              </a:ext>
            </a:extLst>
          </p:cNvPr>
          <p:cNvPicPr>
            <a:picLocks noChangeAspect="1"/>
          </p:cNvPicPr>
          <p:nvPr/>
        </p:nvPicPr>
        <p:blipFill rotWithShape="1">
          <a:blip r:embed="rId4"/>
          <a:srcRect l="2936" r="1331"/>
          <a:stretch/>
        </p:blipFill>
        <p:spPr>
          <a:xfrm>
            <a:off x="4384227" y="1"/>
            <a:ext cx="3245366" cy="4520011"/>
          </a:xfrm>
          <a:custGeom>
            <a:avLst/>
            <a:gdLst>
              <a:gd name="connsiteX0" fmla="*/ 0 w 3245366"/>
              <a:gd name="connsiteY0" fmla="*/ 0 h 4520011"/>
              <a:gd name="connsiteX1" fmla="*/ 1323308 w 3245366"/>
              <a:gd name="connsiteY1" fmla="*/ 0 h 4520011"/>
              <a:gd name="connsiteX2" fmla="*/ 3245366 w 3245366"/>
              <a:gd name="connsiteY2" fmla="*/ 2099567 h 4520011"/>
              <a:gd name="connsiteX3" fmla="*/ 1416677 w 3245366"/>
              <a:gd name="connsiteY3" fmla="*/ 4520011 h 4520011"/>
            </a:gdLst>
            <a:ahLst/>
            <a:cxnLst>
              <a:cxn ang="0">
                <a:pos x="connsiteX0" y="connsiteY0"/>
              </a:cxn>
              <a:cxn ang="0">
                <a:pos x="connsiteX1" y="connsiteY1"/>
              </a:cxn>
              <a:cxn ang="0">
                <a:pos x="connsiteX2" y="connsiteY2"/>
              </a:cxn>
              <a:cxn ang="0">
                <a:pos x="connsiteX3" y="connsiteY3"/>
              </a:cxn>
            </a:cxnLst>
            <a:rect l="l" t="t" r="r" b="b"/>
            <a:pathLst>
              <a:path w="3245366" h="4520011">
                <a:moveTo>
                  <a:pt x="0" y="0"/>
                </a:moveTo>
                <a:lnTo>
                  <a:pt x="1323308" y="0"/>
                </a:lnTo>
                <a:lnTo>
                  <a:pt x="3245366" y="2099567"/>
                </a:lnTo>
                <a:lnTo>
                  <a:pt x="1416677" y="4520011"/>
                </a:lnTo>
                <a:close/>
              </a:path>
            </a:pathLst>
          </a:custGeom>
        </p:spPr>
      </p:pic>
      <p:pic>
        <p:nvPicPr>
          <p:cNvPr id="11" name="Picture 10">
            <a:extLst>
              <a:ext uri="{FF2B5EF4-FFF2-40B4-BE49-F238E27FC236}">
                <a16:creationId xmlns:a16="http://schemas.microsoft.com/office/drawing/2014/main" id="{2374059C-0F54-44EE-9A59-97FF3C7695DD}"/>
              </a:ext>
            </a:extLst>
          </p:cNvPr>
          <p:cNvPicPr>
            <a:picLocks noChangeAspect="1"/>
          </p:cNvPicPr>
          <p:nvPr/>
        </p:nvPicPr>
        <p:blipFill rotWithShape="1">
          <a:blip r:embed="rId5"/>
          <a:srcRect t="16815" b="26954"/>
          <a:stretch/>
        </p:blipFill>
        <p:spPr>
          <a:xfrm>
            <a:off x="4041994" y="902258"/>
            <a:ext cx="7943725" cy="5955742"/>
          </a:xfrm>
          <a:custGeom>
            <a:avLst/>
            <a:gdLst>
              <a:gd name="connsiteX0" fmla="*/ 3591698 w 7943725"/>
              <a:gd name="connsiteY0" fmla="*/ 1201790 h 5955742"/>
              <a:gd name="connsiteX1" fmla="*/ 3595095 w 7943725"/>
              <a:gd name="connsiteY1" fmla="*/ 1205501 h 5955742"/>
              <a:gd name="connsiteX2" fmla="*/ 3591954 w 7943725"/>
              <a:gd name="connsiteY2" fmla="*/ 1209686 h 5955742"/>
              <a:gd name="connsiteX3" fmla="*/ 3614225 w 7943725"/>
              <a:gd name="connsiteY3" fmla="*/ 1226398 h 5955742"/>
              <a:gd name="connsiteX4" fmla="*/ 7943725 w 7943725"/>
              <a:gd name="connsiteY4" fmla="*/ 5955742 h 5955742"/>
              <a:gd name="connsiteX5" fmla="*/ 0 w 7943725"/>
              <a:gd name="connsiteY5" fmla="*/ 5955742 h 5955742"/>
              <a:gd name="connsiteX6" fmla="*/ 4499672 w 7943725"/>
              <a:gd name="connsiteY6" fmla="*/ 0 h 5955742"/>
              <a:gd name="connsiteX7" fmla="*/ 3616999 w 7943725"/>
              <a:gd name="connsiteY7" fmla="*/ 1176310 h 5955742"/>
              <a:gd name="connsiteX8" fmla="*/ 3597378 w 7943725"/>
              <a:gd name="connsiteY8" fmla="*/ 1194272 h 595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3725" h="5955742">
                <a:moveTo>
                  <a:pt x="3591698" y="1201790"/>
                </a:moveTo>
                <a:lnTo>
                  <a:pt x="3595095" y="1205501"/>
                </a:lnTo>
                <a:lnTo>
                  <a:pt x="3591954" y="1209686"/>
                </a:lnTo>
                <a:lnTo>
                  <a:pt x="3614225" y="1226398"/>
                </a:lnTo>
                <a:lnTo>
                  <a:pt x="7943725" y="5955742"/>
                </a:lnTo>
                <a:lnTo>
                  <a:pt x="0" y="5955742"/>
                </a:lnTo>
                <a:close/>
                <a:moveTo>
                  <a:pt x="4499672" y="0"/>
                </a:moveTo>
                <a:lnTo>
                  <a:pt x="3616999" y="1176310"/>
                </a:lnTo>
                <a:lnTo>
                  <a:pt x="3597378" y="1194272"/>
                </a:lnTo>
                <a:close/>
              </a:path>
            </a:pathLst>
          </a:custGeom>
        </p:spPr>
      </p:pic>
      <p:sp>
        <p:nvSpPr>
          <p:cNvPr id="2" name="Title 1">
            <a:extLst>
              <a:ext uri="{FF2B5EF4-FFF2-40B4-BE49-F238E27FC236}">
                <a16:creationId xmlns:a16="http://schemas.microsoft.com/office/drawing/2014/main" id="{5B1AFF13-4126-4F92-A6D3-FED5509BDF2E}"/>
              </a:ext>
            </a:extLst>
          </p:cNvPr>
          <p:cNvSpPr>
            <a:spLocks noGrp="1"/>
          </p:cNvSpPr>
          <p:nvPr>
            <p:ph type="title"/>
          </p:nvPr>
        </p:nvSpPr>
        <p:spPr>
          <a:xfrm>
            <a:off x="-211604" y="229425"/>
            <a:ext cx="5080937" cy="1345666"/>
          </a:xfrm>
        </p:spPr>
        <p:txBody>
          <a:bodyPr vert="horz" lIns="91440" tIns="45720" rIns="91440" bIns="45720" rtlCol="0" anchor="b">
            <a:normAutofit fontScale="90000"/>
          </a:bodyPr>
          <a:lstStyle/>
          <a:p>
            <a:pPr algn="ctr">
              <a:lnSpc>
                <a:spcPct val="90000"/>
              </a:lnSpc>
            </a:pPr>
            <a:r>
              <a:rPr lang="en-US" sz="3700" dirty="0"/>
              <a:t>USDA/NRCS </a:t>
            </a:r>
            <a:br>
              <a:rPr lang="en-US" sz="3700" dirty="0"/>
            </a:br>
            <a:r>
              <a:rPr lang="en-US" sz="3700" dirty="0"/>
              <a:t>Conservation</a:t>
            </a:r>
            <a:br>
              <a:rPr lang="en-US" sz="3700" dirty="0"/>
            </a:br>
            <a:r>
              <a:rPr lang="en-US" sz="3700" dirty="0"/>
              <a:t>Programs</a:t>
            </a:r>
          </a:p>
        </p:txBody>
      </p:sp>
      <p:sp>
        <p:nvSpPr>
          <p:cNvPr id="3" name="Content Placeholder 2">
            <a:extLst>
              <a:ext uri="{FF2B5EF4-FFF2-40B4-BE49-F238E27FC236}">
                <a16:creationId xmlns:a16="http://schemas.microsoft.com/office/drawing/2014/main" id="{BF45A825-4EBE-47F6-91C8-CC4176BFFF8E}"/>
              </a:ext>
            </a:extLst>
          </p:cNvPr>
          <p:cNvSpPr>
            <a:spLocks noGrp="1"/>
          </p:cNvSpPr>
          <p:nvPr>
            <p:ph idx="1"/>
          </p:nvPr>
        </p:nvSpPr>
        <p:spPr>
          <a:xfrm>
            <a:off x="130120" y="1511617"/>
            <a:ext cx="6025189" cy="4878253"/>
          </a:xfrm>
        </p:spPr>
        <p:txBody>
          <a:bodyPr vert="horz" lIns="91440" tIns="45720" rIns="91440" bIns="45720" rtlCol="0" anchor="t">
            <a:normAutofit lnSpcReduction="10000"/>
          </a:bodyPr>
          <a:lstStyle/>
          <a:p>
            <a:r>
              <a:rPr lang="en-US" sz="1400" dirty="0">
                <a:solidFill>
                  <a:schemeClr val="tx1">
                    <a:lumMod val="50000"/>
                    <a:lumOff val="50000"/>
                  </a:schemeClr>
                </a:solidFill>
              </a:rPr>
              <a:t>Environmental Quality Incentives Program (EQIP)</a:t>
            </a:r>
          </a:p>
          <a:p>
            <a:pPr lvl="1"/>
            <a:r>
              <a:rPr lang="en-US" sz="1400" dirty="0">
                <a:solidFill>
                  <a:schemeClr val="tx1">
                    <a:lumMod val="50000"/>
                    <a:lumOff val="50000"/>
                  </a:schemeClr>
                </a:solidFill>
              </a:rPr>
              <a:t>Conservation Practice Incentives</a:t>
            </a:r>
          </a:p>
          <a:p>
            <a:pPr lvl="2"/>
            <a:r>
              <a:rPr lang="en-US" dirty="0">
                <a:solidFill>
                  <a:schemeClr val="tx1">
                    <a:lumMod val="50000"/>
                    <a:lumOff val="50000"/>
                  </a:schemeClr>
                </a:solidFill>
              </a:rPr>
              <a:t>Physical Structures and Management Practices</a:t>
            </a:r>
          </a:p>
          <a:p>
            <a:r>
              <a:rPr lang="en-US" sz="1400" dirty="0">
                <a:solidFill>
                  <a:schemeClr val="tx1">
                    <a:lumMod val="50000"/>
                    <a:lumOff val="50000"/>
                  </a:schemeClr>
                </a:solidFill>
              </a:rPr>
              <a:t>Conservation Stewardship Program (CSP)</a:t>
            </a:r>
          </a:p>
          <a:p>
            <a:pPr lvl="1"/>
            <a:r>
              <a:rPr lang="en-US" sz="1400" dirty="0">
                <a:solidFill>
                  <a:schemeClr val="tx1">
                    <a:lumMod val="50000"/>
                    <a:lumOff val="50000"/>
                  </a:schemeClr>
                </a:solidFill>
              </a:rPr>
              <a:t>Conservation Stewardship Incentives</a:t>
            </a:r>
          </a:p>
          <a:p>
            <a:pPr lvl="2"/>
            <a:r>
              <a:rPr lang="en-US" dirty="0">
                <a:solidFill>
                  <a:schemeClr val="tx1">
                    <a:lumMod val="50000"/>
                    <a:lumOff val="50000"/>
                  </a:schemeClr>
                </a:solidFill>
              </a:rPr>
              <a:t>Management Enhancements</a:t>
            </a:r>
          </a:p>
          <a:p>
            <a:r>
              <a:rPr lang="en-US" sz="1400" dirty="0">
                <a:solidFill>
                  <a:schemeClr val="tx1">
                    <a:lumMod val="50000"/>
                    <a:lumOff val="50000"/>
                  </a:schemeClr>
                </a:solidFill>
              </a:rPr>
              <a:t>Regional Conservation Partnership Program (RCPP)</a:t>
            </a:r>
          </a:p>
          <a:p>
            <a:pPr lvl="1"/>
            <a:r>
              <a:rPr lang="en-US" sz="1400" dirty="0">
                <a:solidFill>
                  <a:schemeClr val="tx1">
                    <a:lumMod val="50000"/>
                    <a:lumOff val="50000"/>
                  </a:schemeClr>
                </a:solidFill>
              </a:rPr>
              <a:t>Regionally funded, targeted, Conservation Initiative</a:t>
            </a:r>
          </a:p>
          <a:p>
            <a:pPr lvl="2"/>
            <a:r>
              <a:rPr lang="en-US" dirty="0">
                <a:solidFill>
                  <a:schemeClr val="tx1">
                    <a:lumMod val="50000"/>
                    <a:lumOff val="50000"/>
                  </a:schemeClr>
                </a:solidFill>
              </a:rPr>
              <a:t>Matching the Conservation Investment of Partners</a:t>
            </a:r>
          </a:p>
          <a:p>
            <a:r>
              <a:rPr lang="en-US" sz="1400" dirty="0">
                <a:solidFill>
                  <a:schemeClr val="tx1">
                    <a:lumMod val="50000"/>
                    <a:lumOff val="50000"/>
                  </a:schemeClr>
                </a:solidFill>
              </a:rPr>
              <a:t>National Water Quality Initiative (NWQI)</a:t>
            </a:r>
          </a:p>
          <a:p>
            <a:pPr lvl="1"/>
            <a:r>
              <a:rPr lang="en-US" sz="1200" dirty="0">
                <a:solidFill>
                  <a:schemeClr val="tx1">
                    <a:lumMod val="50000"/>
                    <a:lumOff val="50000"/>
                  </a:schemeClr>
                </a:solidFill>
              </a:rPr>
              <a:t>Regionally funded, targeted, Conservation Initiative</a:t>
            </a:r>
          </a:p>
          <a:p>
            <a:pPr lvl="1"/>
            <a:r>
              <a:rPr lang="en-US" sz="1200" dirty="0">
                <a:solidFill>
                  <a:schemeClr val="tx1">
                    <a:lumMod val="50000"/>
                    <a:lumOff val="50000"/>
                  </a:schemeClr>
                </a:solidFill>
              </a:rPr>
              <a:t>Focused use of EQIP funds in to address critical concerns</a:t>
            </a:r>
            <a:endParaRPr lang="en-US" sz="1400" dirty="0">
              <a:solidFill>
                <a:schemeClr val="tx1">
                  <a:lumMod val="50000"/>
                  <a:lumOff val="50000"/>
                </a:schemeClr>
              </a:solidFill>
            </a:endParaRPr>
          </a:p>
          <a:p>
            <a:r>
              <a:rPr lang="en-US" sz="1400" dirty="0">
                <a:solidFill>
                  <a:schemeClr val="tx1">
                    <a:lumMod val="50000"/>
                    <a:lumOff val="50000"/>
                  </a:schemeClr>
                </a:solidFill>
              </a:rPr>
              <a:t>Conservation Technical Assistance (CTA)</a:t>
            </a:r>
          </a:p>
          <a:p>
            <a:pPr lvl="1"/>
            <a:r>
              <a:rPr lang="en-US" sz="1400" dirty="0">
                <a:solidFill>
                  <a:schemeClr val="tx1">
                    <a:lumMod val="50000"/>
                    <a:lumOff val="50000"/>
                  </a:schemeClr>
                </a:solidFill>
              </a:rPr>
              <a:t>Conservation Planning, Design and Application</a:t>
            </a:r>
          </a:p>
          <a:p>
            <a:pPr lvl="2"/>
            <a:r>
              <a:rPr lang="en-US" dirty="0">
                <a:solidFill>
                  <a:schemeClr val="tx1">
                    <a:lumMod val="50000"/>
                    <a:lumOff val="50000"/>
                  </a:schemeClr>
                </a:solidFill>
              </a:rPr>
              <a:t>Voluntary participation</a:t>
            </a:r>
          </a:p>
          <a:p>
            <a:pPr lvl="2"/>
            <a:endParaRPr lang="en-US" sz="1200" dirty="0">
              <a:solidFill>
                <a:schemeClr val="tx1">
                  <a:lumMod val="50000"/>
                  <a:lumOff val="50000"/>
                </a:schemeClr>
              </a:solidFill>
            </a:endParaRPr>
          </a:p>
          <a:p>
            <a:endParaRPr lang="en-US" sz="1600" dirty="0">
              <a:solidFill>
                <a:schemeClr val="tx1">
                  <a:lumMod val="50000"/>
                  <a:lumOff val="50000"/>
                </a:schemeClr>
              </a:solidFill>
            </a:endParaRPr>
          </a:p>
          <a:p>
            <a:endParaRPr lang="en-US" sz="1600" dirty="0">
              <a:solidFill>
                <a:schemeClr val="tx1">
                  <a:lumMod val="50000"/>
                  <a:lumOff val="50000"/>
                </a:schemeClr>
              </a:solidFill>
            </a:endParaRPr>
          </a:p>
        </p:txBody>
      </p:sp>
      <p:pic>
        <p:nvPicPr>
          <p:cNvPr id="29" name="Picture 28">
            <a:extLst>
              <a:ext uri="{FF2B5EF4-FFF2-40B4-BE49-F238E27FC236}">
                <a16:creationId xmlns:a16="http://schemas.microsoft.com/office/drawing/2014/main" id="{4DF9FB61-8913-43AA-859E-AE6FAE2BB975}"/>
              </a:ext>
            </a:extLst>
          </p:cNvPr>
          <p:cNvPicPr>
            <a:picLocks noChangeAspect="1"/>
          </p:cNvPicPr>
          <p:nvPr/>
        </p:nvPicPr>
        <p:blipFill>
          <a:blip r:embed="rId6"/>
          <a:stretch>
            <a:fillRect/>
          </a:stretch>
        </p:blipFill>
        <p:spPr>
          <a:xfrm>
            <a:off x="6983289" y="2663816"/>
            <a:ext cx="2294546" cy="3053443"/>
          </a:xfrm>
          <a:prstGeom prst="rect">
            <a:avLst/>
          </a:prstGeom>
          <a:effectLst>
            <a:softEdge rad="317500"/>
          </a:effectLst>
        </p:spPr>
      </p:pic>
    </p:spTree>
    <p:extLst>
      <p:ext uri="{BB962C8B-B14F-4D97-AF65-F5344CB8AC3E}">
        <p14:creationId xmlns:p14="http://schemas.microsoft.com/office/powerpoint/2010/main" val="368601304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TotalTime>
  <Words>3048</Words>
  <Application>Microsoft Office PowerPoint</Application>
  <PresentationFormat>Widescreen</PresentationFormat>
  <Paragraphs>557</Paragraphs>
  <Slides>39</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Agency FB</vt:lpstr>
      <vt:lpstr>Arial</vt:lpstr>
      <vt:lpstr>Calibri</vt:lpstr>
      <vt:lpstr>Trebuchet MS</vt:lpstr>
      <vt:lpstr>Wingdings 3</vt:lpstr>
      <vt:lpstr>Facet</vt:lpstr>
      <vt:lpstr>1_Facet</vt:lpstr>
      <vt:lpstr>Healthy Soil</vt:lpstr>
      <vt:lpstr>Extreme Weather</vt:lpstr>
      <vt:lpstr>Soil Health Defined: </vt:lpstr>
      <vt:lpstr>Is the Soil Healthy?</vt:lpstr>
      <vt:lpstr>Soil Health Assessment is based on Dynamic Soil Properties</vt:lpstr>
      <vt:lpstr>What do we have in Nebraska? Tillage Induced, Root Restrictive, Compaction Layers</vt:lpstr>
      <vt:lpstr>Root Restrictive Bulk Density</vt:lpstr>
      <vt:lpstr>Building Resilient Soil is achieved by taking Step 1 - Implement the Soil Health Principles.  </vt:lpstr>
      <vt:lpstr>USDA/NRCS  Conservation Programs</vt:lpstr>
      <vt:lpstr>EQIP</vt:lpstr>
      <vt:lpstr>CSP</vt:lpstr>
      <vt:lpstr>RCPP &amp; NWQI</vt:lpstr>
      <vt:lpstr>PowerPoint Presentation</vt:lpstr>
      <vt:lpstr>2017 Census of Agriculture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EQIP Funds Trending 2013-17</vt:lpstr>
      <vt:lpstr>Incentive and Enhancement Rates</vt:lpstr>
      <vt:lpstr>Cover Crops for Wildlife Habitat</vt:lpstr>
      <vt:lpstr>PowerPoint Presentation</vt:lpstr>
      <vt:lpstr>No matter what the reason, building Soil Structure will result in Improved Soil Function!</vt:lpstr>
      <vt:lpstr>Nebraska NRCS Soil Health Initiative</vt:lpstr>
      <vt:lpstr>Demonstration Farms – On Farm Research </vt:lpstr>
      <vt:lpstr>17 In Field Projects – 21 comparisons</vt:lpstr>
      <vt:lpstr>PowerPoint Presentation</vt:lpstr>
      <vt:lpstr>2018 Corn Following Winter Terminated Cover Crop vs Winter Hardy Cover Crop Nemaha County – Daryl Obermeyer – in Partnership with the University of Nebraska – Lincoln, Field 1C              On Farm Research Network</vt:lpstr>
      <vt:lpstr>PowerPoint Presentation</vt:lpstr>
      <vt:lpstr>2018 Soybeans Following Winter Killed Cover Crop vs Winter Hardy Cover Crop Nemaha County – Daryl Obermeyer – in Partnership with The University of Nebraska – Lincoln, Field 1A         Nebraska On Farm Research Network</vt:lpstr>
      <vt:lpstr>Soybeans Following Winter Killed Cover Crop vs Winter Hardy Cover Crop Nemaha County – Daryl Obermeyer – in Partnership with the University of Nebraska – Lincoln, On Farm Research Network</vt:lpstr>
      <vt:lpstr>PowerPoint Presentation</vt:lpstr>
      <vt:lpstr>PowerPoint Presentation</vt:lpstr>
      <vt:lpstr>How soon do we need  to improve Nebraska’s Soil Health?</vt:lpstr>
      <vt:lpstr>PowerPoint Presentation</vt:lpstr>
      <vt:lpstr>Contact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Recognizing Healthy Soil</dc:title>
  <dc:creator>Hird, Aaron - NRCS, Lincoln, NE</dc:creator>
  <cp:lastModifiedBy>Hird, Aaron - NRCS, Lincoln, NE</cp:lastModifiedBy>
  <cp:revision>34</cp:revision>
  <dcterms:created xsi:type="dcterms:W3CDTF">2019-08-09T19:41:54Z</dcterms:created>
  <dcterms:modified xsi:type="dcterms:W3CDTF">2019-08-14T15:22:34Z</dcterms:modified>
</cp:coreProperties>
</file>