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353" r:id="rId5"/>
    <p:sldId id="354" r:id="rId6"/>
    <p:sldId id="355" r:id="rId7"/>
    <p:sldId id="346" r:id="rId8"/>
    <p:sldId id="352" r:id="rId9"/>
    <p:sldId id="348" r:id="rId10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53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9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392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52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9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10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83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5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8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0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34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7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7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99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6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5DC37F4-407E-4F9A-A853-5CE264A459DD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3568177-6813-4BE2-BF50-A0A7231BC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664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asns.org/three-generations-of-the-edlun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D6B09C-05F6-43C7-8493-F4CE9CDCE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464028"/>
            <a:ext cx="10713720" cy="2167298"/>
          </a:xfrm>
        </p:spPr>
        <p:txBody>
          <a:bodyPr>
            <a:normAutofit/>
          </a:bodyPr>
          <a:lstStyle/>
          <a:p>
            <a:r>
              <a:rPr lang="en-US" dirty="0"/>
              <a:t>Soil Health Economics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2983A2-0889-4F8A-8992-66B2BCFB5A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yellow flower in a garden&#10;&#10;Description automatically generated">
            <a:extLst>
              <a:ext uri="{FF2B5EF4-FFF2-40B4-BE49-F238E27FC236}">
                <a16:creationId xmlns:a16="http://schemas.microsoft.com/office/drawing/2014/main" id="{BC76C044-0AA7-4D03-8F43-5527EE535B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251" y="226674"/>
            <a:ext cx="5628968" cy="4221726"/>
          </a:xfrm>
          <a:prstGeom prst="rect">
            <a:avLst/>
          </a:prstGeom>
          <a:effectLst>
            <a:glow rad="215900">
              <a:schemeClr val="accent1">
                <a:alpha val="40000"/>
              </a:schemeClr>
            </a:glow>
            <a:softEdge rad="508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2295EE-41E1-4BCA-AE95-52AC93BE9744}"/>
              </a:ext>
            </a:extLst>
          </p:cNvPr>
          <p:cNvSpPr txBox="1"/>
          <p:nvPr/>
        </p:nvSpPr>
        <p:spPr>
          <a:xfrm>
            <a:off x="948690" y="5749290"/>
            <a:ext cx="1071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Community based Regenerative Agriculture for the Health and Prosperity of Rural  And  Urban Nebraska </a:t>
            </a:r>
          </a:p>
        </p:txBody>
      </p:sp>
    </p:spTree>
    <p:extLst>
      <p:ext uri="{BB962C8B-B14F-4D97-AF65-F5344CB8AC3E}">
        <p14:creationId xmlns:p14="http://schemas.microsoft.com/office/powerpoint/2010/main" val="316271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FE1D92-D7F9-4AB0-A28B-D54BB4124DC5}"/>
              </a:ext>
            </a:extLst>
          </p:cNvPr>
          <p:cNvSpPr txBox="1"/>
          <p:nvPr/>
        </p:nvSpPr>
        <p:spPr>
          <a:xfrm>
            <a:off x="2215515" y="877877"/>
            <a:ext cx="11418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Proving the Economics of Soil Health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FA138A-505C-4125-AF00-1B6EC71A75FB}"/>
              </a:ext>
            </a:extLst>
          </p:cNvPr>
          <p:cNvCxnSpPr/>
          <p:nvPr/>
        </p:nvCxnSpPr>
        <p:spPr>
          <a:xfrm flipH="1">
            <a:off x="3520440" y="1885950"/>
            <a:ext cx="1703070" cy="1017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7E9649B-E25A-4465-B12A-5813018A2DE9}"/>
              </a:ext>
            </a:extLst>
          </p:cNvPr>
          <p:cNvCxnSpPr/>
          <p:nvPr/>
        </p:nvCxnSpPr>
        <p:spPr>
          <a:xfrm>
            <a:off x="6595110" y="1885950"/>
            <a:ext cx="1329690" cy="1154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6C91C84-6158-49A4-ADD4-8B6870798CBB}"/>
              </a:ext>
            </a:extLst>
          </p:cNvPr>
          <p:cNvSpPr txBox="1"/>
          <p:nvPr/>
        </p:nvSpPr>
        <p:spPr>
          <a:xfrm>
            <a:off x="2082166" y="3000674"/>
            <a:ext cx="819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the Farmer                                       For the non-Farmer                            </a:t>
            </a:r>
          </a:p>
        </p:txBody>
      </p:sp>
      <p:pic>
        <p:nvPicPr>
          <p:cNvPr id="5" name="Picture 4" descr="A machine on the field&#10;&#10;Description automatically generated">
            <a:extLst>
              <a:ext uri="{FF2B5EF4-FFF2-40B4-BE49-F238E27FC236}">
                <a16:creationId xmlns:a16="http://schemas.microsoft.com/office/drawing/2014/main" id="{C858D5D4-AF96-44BC-B8C6-7D38B5752C3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07" y="3508911"/>
            <a:ext cx="4174603" cy="3130952"/>
          </a:xfrm>
          <a:prstGeom prst="rect">
            <a:avLst/>
          </a:prstGeom>
        </p:spPr>
      </p:pic>
      <p:pic>
        <p:nvPicPr>
          <p:cNvPr id="9" name="Picture 8" descr="A group of people sitting at a river&#10;&#10;Description automatically generated">
            <a:extLst>
              <a:ext uri="{FF2B5EF4-FFF2-40B4-BE49-F238E27FC236}">
                <a16:creationId xmlns:a16="http://schemas.microsoft.com/office/drawing/2014/main" id="{BD122129-DA4F-453E-A1A0-D358F3CB7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3523894"/>
            <a:ext cx="4780875" cy="3188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85EAA9-6520-4CB5-BE2E-D3BC2BB11A9A}"/>
              </a:ext>
            </a:extLst>
          </p:cNvPr>
          <p:cNvSpPr txBox="1"/>
          <p:nvPr/>
        </p:nvSpPr>
        <p:spPr>
          <a:xfrm>
            <a:off x="6096000" y="6856464"/>
            <a:ext cx="4780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asns.org/three-generations-of-the-edlun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2313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3E7FC3-D3C4-4190-911D-85B1B13F776C}"/>
              </a:ext>
            </a:extLst>
          </p:cNvPr>
          <p:cNvSpPr txBox="1"/>
          <p:nvPr/>
        </p:nvSpPr>
        <p:spPr>
          <a:xfrm>
            <a:off x="266700" y="445770"/>
            <a:ext cx="116586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             </a:t>
            </a:r>
            <a:r>
              <a:rPr lang="en-US" sz="3200" dirty="0"/>
              <a:t>Proving Economics of Soil Health for Farmers</a:t>
            </a:r>
          </a:p>
          <a:p>
            <a:endParaRPr lang="en-US" sz="2400" dirty="0"/>
          </a:p>
          <a:p>
            <a:r>
              <a:rPr lang="en-US" sz="2400" dirty="0"/>
              <a:t>-- Total System Approach</a:t>
            </a:r>
          </a:p>
          <a:p>
            <a:r>
              <a:rPr lang="en-US" dirty="0"/>
              <a:t>           Economics of the Farm as a whole unit, not by individual Crops</a:t>
            </a:r>
          </a:p>
          <a:p>
            <a:endParaRPr lang="en-US" dirty="0"/>
          </a:p>
          <a:p>
            <a:r>
              <a:rPr lang="en-US" sz="2800" dirty="0"/>
              <a:t>-- Data and Modeling proving  Soil Health</a:t>
            </a:r>
          </a:p>
          <a:p>
            <a:r>
              <a:rPr lang="en-US" dirty="0"/>
              <a:t>            What combination of practices rise to the top ( tillage, cover crops, cash crops, fertility, weed control, irrigation etc.)</a:t>
            </a:r>
          </a:p>
          <a:p>
            <a:r>
              <a:rPr lang="en-US" dirty="0"/>
              <a:t>            Research Hubs across the State</a:t>
            </a:r>
          </a:p>
          <a:p>
            <a:endParaRPr lang="en-US" dirty="0"/>
          </a:p>
          <a:p>
            <a:r>
              <a:rPr lang="en-US" sz="2800" dirty="0"/>
              <a:t>-- Local Peer groups for Education</a:t>
            </a:r>
          </a:p>
          <a:p>
            <a:r>
              <a:rPr lang="en-US" dirty="0"/>
              <a:t>            led by local leaders in Soil Health and assisted by NRCS, NRD, UNL, and Ag Business</a:t>
            </a:r>
          </a:p>
          <a:p>
            <a:r>
              <a:rPr lang="en-US" dirty="0"/>
              <a:t>            Challenge producers to completely change their way of thinking</a:t>
            </a:r>
          </a:p>
          <a:p>
            <a:endParaRPr lang="en-US" dirty="0"/>
          </a:p>
          <a:p>
            <a:r>
              <a:rPr lang="en-US" sz="2800" dirty="0"/>
              <a:t>-- Technical and Financial assistance for Soil Health Beginners</a:t>
            </a:r>
          </a:p>
          <a:p>
            <a:r>
              <a:rPr lang="en-US" dirty="0"/>
              <a:t>              Collaboration of NRCS, NRD, UNL, and Ag Business</a:t>
            </a:r>
          </a:p>
          <a:p>
            <a:endParaRPr lang="en-US" dirty="0"/>
          </a:p>
          <a:p>
            <a:r>
              <a:rPr lang="en-US" sz="2800" dirty="0"/>
              <a:t>-- Market Success in Soil Health to Farmers</a:t>
            </a:r>
          </a:p>
          <a:p>
            <a:r>
              <a:rPr lang="en-US" dirty="0"/>
              <a:t>                Educate Farmers on long term success possibilities (Regenerated Soils)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7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4FE85-0BA0-4E75-A349-D406AB30DD2B}"/>
              </a:ext>
            </a:extLst>
          </p:cNvPr>
          <p:cNvSpPr txBox="1"/>
          <p:nvPr/>
        </p:nvSpPr>
        <p:spPr>
          <a:xfrm>
            <a:off x="422910" y="354330"/>
            <a:ext cx="11464290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             Economics of Soil Health for Non-Farmers</a:t>
            </a:r>
          </a:p>
          <a:p>
            <a:endParaRPr lang="en-US" sz="3200" dirty="0"/>
          </a:p>
          <a:p>
            <a:r>
              <a:rPr lang="en-US" sz="3200" dirty="0"/>
              <a:t>--Cleaner Surface and Ground Water</a:t>
            </a:r>
            <a:endParaRPr lang="en-US" dirty="0"/>
          </a:p>
          <a:p>
            <a:r>
              <a:rPr lang="en-US" sz="3200" dirty="0"/>
              <a:t>         </a:t>
            </a:r>
            <a:r>
              <a:rPr lang="en-US" sz="2400" dirty="0"/>
              <a:t>Treating  water for drinking is very expensive.                   </a:t>
            </a:r>
          </a:p>
          <a:p>
            <a:r>
              <a:rPr lang="en-US" sz="2400" dirty="0"/>
              <a:t>             Less nutrient  runoff cleans up stream</a:t>
            </a:r>
          </a:p>
          <a:p>
            <a:endParaRPr lang="en-US" sz="2400" dirty="0"/>
          </a:p>
          <a:p>
            <a:r>
              <a:rPr lang="en-US" sz="2400" dirty="0"/>
              <a:t>--</a:t>
            </a:r>
            <a:r>
              <a:rPr lang="en-US" sz="3200" dirty="0"/>
              <a:t>Flood Control</a:t>
            </a:r>
          </a:p>
          <a:p>
            <a:r>
              <a:rPr lang="en-US" sz="3200" dirty="0"/>
              <a:t>          </a:t>
            </a:r>
            <a:r>
              <a:rPr lang="en-US" sz="2400" dirty="0"/>
              <a:t>Improved water infiltration on the land scape reduces flood control costs.</a:t>
            </a:r>
          </a:p>
          <a:p>
            <a:endParaRPr lang="en-US" sz="2400" dirty="0"/>
          </a:p>
          <a:p>
            <a:r>
              <a:rPr lang="en-US" sz="2400" dirty="0"/>
              <a:t>-- </a:t>
            </a:r>
            <a:r>
              <a:rPr lang="en-US" sz="3200" dirty="0"/>
              <a:t>Educate Absentee Land Owners and Land Managers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-- </a:t>
            </a:r>
            <a:r>
              <a:rPr lang="en-US" sz="3600" dirty="0"/>
              <a:t>Market the Benefits to the Public</a:t>
            </a:r>
          </a:p>
          <a:p>
            <a:r>
              <a:rPr lang="en-US" sz="2400" dirty="0"/>
              <a:t>           Concentrate on problem areas and work hard for improvement</a:t>
            </a:r>
          </a:p>
          <a:p>
            <a:r>
              <a:rPr lang="en-US" sz="3600" dirty="0"/>
              <a:t>         </a:t>
            </a:r>
            <a:r>
              <a:rPr lang="en-US" sz="2400" dirty="0"/>
              <a:t>Healthy Soil, Healthy Food, Healthy Environment, Healthy Life. 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 </a:t>
            </a:r>
            <a:r>
              <a:rPr lang="en-US" dirty="0"/>
              <a:t> 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021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4C4C6D-3775-487A-BEAF-6B2689AEB8CE}"/>
              </a:ext>
            </a:extLst>
          </p:cNvPr>
          <p:cNvSpPr txBox="1"/>
          <p:nvPr/>
        </p:nvSpPr>
        <p:spPr>
          <a:xfrm>
            <a:off x="202019" y="191386"/>
            <a:ext cx="1185530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Other thoughts for Proving Economics of Soil Health Practices</a:t>
            </a:r>
          </a:p>
          <a:p>
            <a:r>
              <a:rPr lang="en-US" sz="2400" dirty="0"/>
              <a:t>                                                           </a:t>
            </a:r>
          </a:p>
          <a:p>
            <a:r>
              <a:rPr lang="en-US" sz="2400" dirty="0"/>
              <a:t>Community based research fields and plots</a:t>
            </a:r>
          </a:p>
          <a:p>
            <a:r>
              <a:rPr lang="en-US" sz="2400" dirty="0"/>
              <a:t> led by local Soil Health Leaders  (Possibly organized and led by a State Soil  Health Coalition)</a:t>
            </a:r>
          </a:p>
          <a:p>
            <a:endParaRPr lang="en-US" sz="2400" dirty="0"/>
          </a:p>
          <a:p>
            <a:r>
              <a:rPr lang="en-US" sz="2400" dirty="0"/>
              <a:t>          -- UNL,  Education for Farmers in Soil Health Practices   </a:t>
            </a:r>
          </a:p>
          <a:p>
            <a:r>
              <a:rPr lang="en-US" sz="2400" dirty="0"/>
              <a:t>                     Help with setting up plots and data management for economic comparisons</a:t>
            </a:r>
          </a:p>
          <a:p>
            <a:r>
              <a:rPr lang="en-US" sz="2400" dirty="0"/>
              <a:t>                         </a:t>
            </a:r>
          </a:p>
          <a:p>
            <a:r>
              <a:rPr lang="en-US" sz="2400" dirty="0"/>
              <a:t>          -- NRD’s,  Organizational and Technical assistance . </a:t>
            </a:r>
          </a:p>
          <a:p>
            <a:r>
              <a:rPr lang="en-US" sz="2400" dirty="0"/>
              <a:t>                      Have research plots done in areas where the NRD’s are already working on Soil </a:t>
            </a:r>
          </a:p>
          <a:p>
            <a:r>
              <a:rPr lang="en-US" sz="2400" dirty="0"/>
              <a:t>                       and Water quality issues and tie the work together.</a:t>
            </a:r>
          </a:p>
          <a:p>
            <a:endParaRPr lang="en-US" sz="2400" dirty="0"/>
          </a:p>
          <a:p>
            <a:r>
              <a:rPr lang="en-US" sz="2400" dirty="0"/>
              <a:t>           -- NRCS  Funding and Technical assistance for beginners  implementing the  new Soil </a:t>
            </a:r>
          </a:p>
          <a:p>
            <a:r>
              <a:rPr lang="en-US" sz="2400" dirty="0"/>
              <a:t>                         Health Practices. </a:t>
            </a:r>
          </a:p>
          <a:p>
            <a:endParaRPr lang="en-US" sz="2400" dirty="0"/>
          </a:p>
          <a:p>
            <a:r>
              <a:rPr lang="en-US" sz="2400" dirty="0"/>
              <a:t>          -- Collaboration  of all entities to show case the successes in Soil Health improvement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2534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83DDC8-E377-4C3E-8E9D-C85A69A8ADB9}"/>
              </a:ext>
            </a:extLst>
          </p:cNvPr>
          <p:cNvSpPr txBox="1"/>
          <p:nvPr/>
        </p:nvSpPr>
        <p:spPr>
          <a:xfrm>
            <a:off x="414670" y="361507"/>
            <a:ext cx="11578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   </a:t>
            </a:r>
            <a:r>
              <a:rPr lang="en-US" sz="3200" dirty="0"/>
              <a:t>Using Data to Prove Soil Health Economics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 The following three slides are examples of economic data collected on land where Soil Health Practices have been used for more than 5 years and compared to local UNL crop budget data.</a:t>
            </a:r>
          </a:p>
        </p:txBody>
      </p:sp>
    </p:spTree>
    <p:extLst>
      <p:ext uri="{BB962C8B-B14F-4D97-AF65-F5344CB8AC3E}">
        <p14:creationId xmlns:p14="http://schemas.microsoft.com/office/powerpoint/2010/main" val="37747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304801"/>
            <a:ext cx="88392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</a:t>
            </a:r>
            <a:r>
              <a:rPr lang="en-US" sz="2400" dirty="0"/>
              <a:t>2019 UNL crop budgets compared to my yields and costs</a:t>
            </a:r>
          </a:p>
          <a:p>
            <a:r>
              <a:rPr lang="en-US" sz="2400" dirty="0"/>
              <a:t>          (</a:t>
            </a:r>
            <a:r>
              <a:rPr lang="en-US" sz="2000" dirty="0"/>
              <a:t>using same land and machinery costs and adding in cover crop cost)</a:t>
            </a:r>
            <a:endParaRPr lang="en-US" sz="2400" dirty="0"/>
          </a:p>
          <a:p>
            <a:endParaRPr lang="en-US" sz="2400" dirty="0"/>
          </a:p>
          <a:p>
            <a:r>
              <a:rPr lang="en-US" sz="2000" dirty="0"/>
              <a:t>                                                                               UNL Crop Budget </a:t>
            </a:r>
          </a:p>
          <a:p>
            <a:r>
              <a:rPr lang="en-US" sz="2000" dirty="0"/>
              <a:t>                                                                              Low cost       Average          </a:t>
            </a:r>
            <a:r>
              <a:rPr lang="en-US" sz="2800" dirty="0"/>
              <a:t>My Cost</a:t>
            </a:r>
          </a:p>
          <a:p>
            <a:endParaRPr lang="en-US" sz="2800" dirty="0"/>
          </a:p>
          <a:p>
            <a:r>
              <a:rPr lang="en-US" sz="2000" dirty="0"/>
              <a:t>Irrigated Corn                                                      2.91/</a:t>
            </a:r>
            <a:r>
              <a:rPr lang="en-US" sz="2000" dirty="0" err="1"/>
              <a:t>bu</a:t>
            </a:r>
            <a:r>
              <a:rPr lang="en-US" sz="2000" dirty="0"/>
              <a:t>        3.32/</a:t>
            </a:r>
            <a:r>
              <a:rPr lang="en-US" sz="2000" dirty="0" err="1"/>
              <a:t>bu</a:t>
            </a:r>
            <a:r>
              <a:rPr lang="en-US" sz="2000" dirty="0"/>
              <a:t>           2.79/</a:t>
            </a:r>
            <a:r>
              <a:rPr lang="en-US" sz="2000" dirty="0" err="1"/>
              <a:t>bu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Dryland Corn Eastern Ne                                  3.27/</a:t>
            </a:r>
            <a:r>
              <a:rPr lang="en-US" sz="2000" dirty="0" err="1"/>
              <a:t>bu</a:t>
            </a:r>
            <a:r>
              <a:rPr lang="en-US" sz="2000" dirty="0"/>
              <a:t>        3.53/</a:t>
            </a:r>
            <a:r>
              <a:rPr lang="en-US" sz="2000" dirty="0" err="1"/>
              <a:t>bu</a:t>
            </a:r>
            <a:r>
              <a:rPr lang="en-US" sz="2000" dirty="0"/>
              <a:t>           2.83/</a:t>
            </a:r>
            <a:r>
              <a:rPr lang="en-US" sz="2000" dirty="0" err="1"/>
              <a:t>bu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Irrigated Soybeans Eastern Ne                         7.45/</a:t>
            </a:r>
            <a:r>
              <a:rPr lang="en-US" sz="2000" dirty="0" err="1"/>
              <a:t>bu</a:t>
            </a:r>
            <a:r>
              <a:rPr lang="en-US" sz="2000" dirty="0"/>
              <a:t>        8.26/</a:t>
            </a:r>
            <a:r>
              <a:rPr lang="en-US" sz="2000" dirty="0" err="1"/>
              <a:t>bu</a:t>
            </a:r>
            <a:r>
              <a:rPr lang="en-US" sz="2000" dirty="0"/>
              <a:t>           6.52/</a:t>
            </a:r>
            <a:r>
              <a:rPr lang="en-US" sz="2000" dirty="0" err="1"/>
              <a:t>bu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Dryland Soybeans Statewide                            7.48/</a:t>
            </a:r>
            <a:r>
              <a:rPr lang="en-US" sz="2000" dirty="0" err="1"/>
              <a:t>bu</a:t>
            </a:r>
            <a:r>
              <a:rPr lang="en-US" sz="2000" dirty="0"/>
              <a:t>        8.02/</a:t>
            </a:r>
            <a:r>
              <a:rPr lang="en-US" sz="2000" dirty="0" err="1"/>
              <a:t>bu</a:t>
            </a:r>
            <a:r>
              <a:rPr lang="en-US" sz="2000" dirty="0"/>
              <a:t>           6.38/</a:t>
            </a:r>
            <a:r>
              <a:rPr lang="en-US" sz="2000" dirty="0" err="1"/>
              <a:t>bu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Wheat                                                                                                                   5.04/</a:t>
            </a:r>
            <a:r>
              <a:rPr lang="en-US" sz="2000" dirty="0" err="1"/>
              <a:t>bu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Oats Northeast Ne                                                                                              2.90/</a:t>
            </a:r>
            <a:r>
              <a:rPr lang="en-US" sz="2000" dirty="0" err="1"/>
              <a:t>bu</a:t>
            </a:r>
            <a:endParaRPr lang="en-US" sz="2000" dirty="0"/>
          </a:p>
          <a:p>
            <a:endParaRPr lang="en-US" sz="2000" dirty="0"/>
          </a:p>
          <a:p>
            <a:r>
              <a:rPr lang="en-US" sz="2400" dirty="0"/>
              <a:t>Do cover crops pay?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95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81000"/>
            <a:ext cx="8839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                              Input Costs</a:t>
            </a:r>
          </a:p>
          <a:p>
            <a:endParaRPr lang="en-US" sz="2400" dirty="0"/>
          </a:p>
          <a:p>
            <a:r>
              <a:rPr lang="en-US" sz="2000" dirty="0"/>
              <a:t>                      UNL Irrigated Corn |  My Irrigated Corn|  UNL Soybeans |  My Soybeans</a:t>
            </a:r>
          </a:p>
          <a:p>
            <a:endParaRPr lang="en-US" sz="2400" dirty="0"/>
          </a:p>
          <a:p>
            <a:r>
              <a:rPr lang="en-US" sz="2000" dirty="0"/>
              <a:t>Field Operations     155                         102                          103                          84</a:t>
            </a:r>
          </a:p>
          <a:p>
            <a:endParaRPr lang="en-US" sz="2000" dirty="0"/>
          </a:p>
          <a:p>
            <a:r>
              <a:rPr lang="en-US" sz="2000" dirty="0"/>
              <a:t>Chemical                    60                            19                             55                          25</a:t>
            </a:r>
          </a:p>
          <a:p>
            <a:endParaRPr lang="en-US" sz="2000" dirty="0"/>
          </a:p>
          <a:p>
            <a:r>
              <a:rPr lang="en-US" sz="2000" dirty="0"/>
              <a:t>Seed                          114                            81                             66                          24</a:t>
            </a:r>
          </a:p>
          <a:p>
            <a:endParaRPr lang="en-US" sz="2000" dirty="0"/>
          </a:p>
          <a:p>
            <a:r>
              <a:rPr lang="en-US" sz="2000" dirty="0"/>
              <a:t>Fertilizer                    103                           60                              0                            10</a:t>
            </a:r>
          </a:p>
          <a:p>
            <a:r>
              <a:rPr lang="en-US" sz="2000" dirty="0"/>
              <a:t>                                    ____                       ____                          ____                    ____</a:t>
            </a:r>
          </a:p>
          <a:p>
            <a:r>
              <a:rPr lang="en-US" sz="2000" dirty="0"/>
              <a:t>Totals                          432                         262                            224                       143       </a:t>
            </a:r>
          </a:p>
        </p:txBody>
      </p:sp>
    </p:spTree>
    <p:extLst>
      <p:ext uri="{BB962C8B-B14F-4D97-AF65-F5344CB8AC3E}">
        <p14:creationId xmlns:p14="http://schemas.microsoft.com/office/powerpoint/2010/main" val="427660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3945673" cy="33014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04800"/>
            <a:ext cx="6781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Soil Biology &amp; Organic Matter are</a:t>
            </a:r>
          </a:p>
          <a:p>
            <a:r>
              <a:rPr lang="en-US" sz="2400" dirty="0"/>
              <a:t> our Cash Cows </a:t>
            </a:r>
          </a:p>
          <a:p>
            <a:endParaRPr lang="en-US" sz="2400" dirty="0"/>
          </a:p>
          <a:p>
            <a:r>
              <a:rPr lang="en-US" sz="2000" dirty="0"/>
              <a:t>We need to feed them!</a:t>
            </a:r>
          </a:p>
          <a:p>
            <a:endParaRPr lang="en-US" sz="2000" dirty="0"/>
          </a:p>
          <a:p>
            <a:r>
              <a:rPr lang="en-US" sz="2000" dirty="0"/>
              <a:t>-- Cover Crops </a:t>
            </a:r>
          </a:p>
          <a:p>
            <a:endParaRPr lang="en-US" sz="2000" dirty="0"/>
          </a:p>
          <a:p>
            <a:r>
              <a:rPr lang="en-US" sz="2000" dirty="0"/>
              <a:t>-- More Carbon in the Rotation (Wheat?)</a:t>
            </a:r>
          </a:p>
          <a:p>
            <a:endParaRPr lang="en-US" sz="2000" dirty="0"/>
          </a:p>
          <a:p>
            <a:r>
              <a:rPr lang="en-US" sz="2000" dirty="0"/>
              <a:t>-- Keep the ground covered</a:t>
            </a:r>
          </a:p>
          <a:p>
            <a:r>
              <a:rPr lang="en-US" sz="2000" dirty="0"/>
              <a:t>      The straw from 75bu Wheat contains</a:t>
            </a:r>
          </a:p>
          <a:p>
            <a:r>
              <a:rPr lang="en-US" sz="2000" dirty="0"/>
              <a:t>       50#N  5#p  100#K 3000# Carbon (Duane Beck)</a:t>
            </a:r>
          </a:p>
          <a:p>
            <a:r>
              <a:rPr lang="en-US" sz="2000" dirty="0"/>
              <a:t>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4343400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</a:t>
            </a:r>
            <a:r>
              <a:rPr lang="en-US" sz="3200" dirty="0"/>
              <a:t>The Payoff</a:t>
            </a:r>
          </a:p>
          <a:p>
            <a:r>
              <a:rPr lang="en-US" sz="2000" dirty="0"/>
              <a:t>-- Less inputs                                         -- Less erosion (almost none with No-Till) </a:t>
            </a:r>
          </a:p>
          <a:p>
            <a:endParaRPr lang="en-US" sz="2000" dirty="0"/>
          </a:p>
          <a:p>
            <a:r>
              <a:rPr lang="en-US" sz="2000" dirty="0"/>
              <a:t>-- As good or better yields                  -- More water holding capacity</a:t>
            </a:r>
          </a:p>
          <a:p>
            <a:endParaRPr lang="en-US" sz="2000" dirty="0"/>
          </a:p>
          <a:p>
            <a:r>
              <a:rPr lang="en-US" sz="2000" dirty="0"/>
              <a:t>-- Better water infiltration                  -- Better water quality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9860977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516</TotalTime>
  <Words>673</Words>
  <Application>Microsoft Office PowerPoint</Application>
  <PresentationFormat>Widescreen</PresentationFormat>
  <Paragraphs>116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Corbel</vt:lpstr>
      <vt:lpstr>Depth</vt:lpstr>
      <vt:lpstr>Soil Health Economics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Health Economics</dc:title>
  <dc:creator>jolene steffen</dc:creator>
  <cp:lastModifiedBy>jolene steffen</cp:lastModifiedBy>
  <cp:revision>30</cp:revision>
  <cp:lastPrinted>2019-11-18T14:50:11Z</cp:lastPrinted>
  <dcterms:created xsi:type="dcterms:W3CDTF">2019-11-17T21:52:33Z</dcterms:created>
  <dcterms:modified xsi:type="dcterms:W3CDTF">2019-12-03T14:22:43Z</dcterms:modified>
</cp:coreProperties>
</file>